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0"/>
  </p:notesMasterIdLst>
  <p:handoutMasterIdLst>
    <p:handoutMasterId r:id="rId71"/>
  </p:handoutMasterIdLst>
  <p:sldIdLst>
    <p:sldId id="281" r:id="rId5"/>
    <p:sldId id="284" r:id="rId6"/>
    <p:sldId id="278" r:id="rId7"/>
    <p:sldId id="261" r:id="rId8"/>
    <p:sldId id="273" r:id="rId9"/>
    <p:sldId id="279" r:id="rId10"/>
    <p:sldId id="265" r:id="rId11"/>
    <p:sldId id="277"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256" r:id="rId68"/>
    <p:sldId id="28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60"/>
    <a:srgbClr val="C06000"/>
    <a:srgbClr val="00C0C0"/>
    <a:srgbClr val="145D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4" autoAdjust="0"/>
    <p:restoredTop sz="94879" autoAdjust="0"/>
  </p:normalViewPr>
  <p:slideViewPr>
    <p:cSldViewPr snapToGrid="0">
      <p:cViewPr varScale="1">
        <p:scale>
          <a:sx n="79" d="100"/>
          <a:sy n="79" d="100"/>
        </p:scale>
        <p:origin x="710" y="7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11/25/2024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6D365-EC58-C79B-2314-FF0BC52F5A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33ED6A-A49F-3A3B-22FD-2C51DECAA8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732687-104B-455D-3EF2-756F543958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7D59EE-A30F-607A-8ACD-D7BA8528F3A5}"/>
              </a:ext>
            </a:extLst>
          </p:cNvPr>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932339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8AA46-A71F-0AF2-8970-75F1F0FBFB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696B7-288D-B227-74AE-F9804E1A0A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04169-36B7-5968-DDE1-5990126314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3A8D25-0DD7-724B-1E32-AF18D6F16EAF}"/>
              </a:ext>
            </a:extLst>
          </p:cNvPr>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95484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61AA8-16D0-A95E-623E-E24F04617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592E4F-F093-9D30-0B9C-33F33EC522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E46938-F81B-EAFB-F76C-1154A4F076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1A6696-7815-21FE-D326-B1DD59F1D24C}"/>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886594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4E891-7808-1FBC-D8E3-865AE3860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81901-40A0-9867-AF10-215AC7671B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67E87E-4A26-FB73-C0C8-EF4844C33A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2C8441-B193-E055-5AEE-3EDE63584AE7}"/>
              </a:ext>
            </a:extLst>
          </p:cNvPr>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119277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3BED7-BAE8-F956-76D5-B3CF0527E8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D240F-FBCA-D972-941A-90FCB5094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0BDF9-89C1-610C-3D05-3BAB002482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F72FC7-F82E-3F0F-ED04-929C931B9E56}"/>
              </a:ext>
            </a:extLst>
          </p:cNvPr>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1244398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3BED7-BAE8-F956-76D5-B3CF0527E8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D240F-FBCA-D972-941A-90FCB5094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0BDF9-89C1-610C-3D05-3BAB002482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F72FC7-F82E-3F0F-ED04-929C931B9E56}"/>
              </a:ext>
            </a:extLst>
          </p:cNvPr>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900984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9C8FA-6B46-0A8E-FED0-9B00028DD8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E3EC0-102E-35CA-1549-DB246E247A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3D4AA-61E4-A553-2059-D0107C4718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5EC87A-8677-58C9-F9CC-09C6F0829D3E}"/>
              </a:ext>
            </a:extLst>
          </p:cNvPr>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2354227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CD947-0E09-418D-F4D0-654E0F1AB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1FBD2-352E-64BE-A7FE-12B90B5DD8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41CC5-928E-DA51-1889-A3CA20FE4E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F5B99B-17E4-62F0-8011-866AA3ED913D}"/>
              </a:ext>
            </a:extLst>
          </p:cNvPr>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1231769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55247812-3409-784D-BAE7-ABE53735D59F}" type="slidenum">
              <a:rPr lang="en-US" smtClean="0"/>
              <a:t>63</a:t>
            </a:fld>
            <a:endParaRPr lang="en-US"/>
          </a:p>
        </p:txBody>
      </p:sp>
    </p:spTree>
    <p:extLst>
      <p:ext uri="{BB962C8B-B14F-4D97-AF65-F5344CB8AC3E}">
        <p14:creationId xmlns:p14="http://schemas.microsoft.com/office/powerpoint/2010/main" val="341078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676923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987A0-24DE-EA1B-1C4F-586EA9485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6DD88-DF9E-F922-4EE6-8581DAE223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EC72B1-A8F9-2AB3-86DD-8BA6600DE5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D902D1-1868-0B80-26F5-7516953F8D4F}"/>
              </a:ext>
            </a:extLst>
          </p:cNvPr>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10016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عنوان فقط">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ar-SA"/>
              <a:t>انقر فوق الأيقونة لإضافة صورة</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ar-SA"/>
              <a:t>انقر فوق الأيقونة لإضافة جدول</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11/25/2024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ar-SA"/>
              <a:t>انقر فوق الأيقونة لإضافة صورة</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71123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ar-SA"/>
              <a:t>انقر فوق الأيقونة لإضافة صورة</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ar-SA"/>
              <a:t>انقر لتحرير نمط عنوان الشكل الرئيسي</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ar-SA"/>
              <a:t>انقر فوق الأيقونة لإضافة صورة</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ar-SA"/>
              <a:t>انقر لتحرير نمط عنوان الشكل الرئيسي</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ar-SA"/>
              <a:t>انقر فوق الأيقونة لإضافة صورة</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ar-SA"/>
              <a:t>انقر فوق الأيقونة لإضافة جدول</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ar-SA"/>
              <a:t>انقر لتحرير نمط عنوان الشكل الرئيسي</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11/25/2024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 id="2147483667" r:id="rId13"/>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8" Type="http://schemas.openxmlformats.org/officeDocument/2006/relationships/hyperlink" Target="https://www.linkedin.com/in/abdelrahman-radwan-67bb7b1a8/overlay/about-this-profile/?lipi=urn%3Ali%3Apage%3Ad_flagship3_profile_view_base%3BNHmMBy%2FbT%2F6Hf0X4hBVVRw%3D%3D" TargetMode="External"/><Relationship Id="rId3" Type="http://schemas.openxmlformats.org/officeDocument/2006/relationships/image" Target="../media/image80.jpeg"/><Relationship Id="rId7" Type="http://schemas.openxmlformats.org/officeDocument/2006/relationships/hyperlink" Target="https://www.linkedin.com/in/mohamed-ashraf-the-knower/" TargetMode="External"/><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hyperlink" Target="https://www.linkedin.com/in/hussein-alyamnii-683352223/" TargetMode="External"/><Relationship Id="rId5" Type="http://schemas.openxmlformats.org/officeDocument/2006/relationships/image" Target="../media/image82.jpeg"/><Relationship Id="rId10" Type="http://schemas.openxmlformats.org/officeDocument/2006/relationships/image" Target="../media/image84.png"/><Relationship Id="rId4" Type="http://schemas.openxmlformats.org/officeDocument/2006/relationships/image" Target="../media/image81.jpeg"/><Relationship Id="rId9" Type="http://schemas.openxmlformats.org/officeDocument/2006/relationships/image" Target="../media/image83.png"/></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تلبيس, نص, الحاسوب, داخلي&#10;&#10;تم إنشاء الوصف تلقائياً">
            <a:extLst>
              <a:ext uri="{FF2B5EF4-FFF2-40B4-BE49-F238E27FC236}">
                <a16:creationId xmlns:a16="http://schemas.microsoft.com/office/drawing/2014/main" id="{20FFA660-4BC1-1B85-6EA4-B2AA72A371EF}"/>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15241"/>
            <a:ext cx="12192000" cy="6827518"/>
          </a:xfrm>
          <a:prstGeom prst="rect">
            <a:avLst/>
          </a:prstGeom>
          <a:noFill/>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nchor="ctr">
            <a:normAutofit/>
          </a:bodyPr>
          <a:lstStyle/>
          <a:p>
            <a:pPr marL="0" marR="0" algn="ctr">
              <a:lnSpc>
                <a:spcPct val="107000"/>
              </a:lnSpc>
              <a:spcAft>
                <a:spcPts val="800"/>
              </a:spcAft>
            </a:pPr>
            <a:r>
              <a:rPr lang="en-US" sz="4400" b="1" i="1" dirty="0">
                <a:effectLst/>
                <a:latin typeface="Calibri" panose="020F0502020204030204" pitchFamily="34" charset="0"/>
                <a:ea typeface="Calibri" panose="020F0502020204030204" pitchFamily="34" charset="0"/>
              </a:rPr>
              <a:t>Penetration Testing Report</a:t>
            </a:r>
            <a:br>
              <a:rPr lang="en-US" sz="4400" b="1" i="1" dirty="0">
                <a:effectLst/>
                <a:latin typeface="Calibri" panose="020F0502020204030204" pitchFamily="34" charset="0"/>
                <a:ea typeface="Calibri" panose="020F0502020204030204" pitchFamily="34" charset="0"/>
              </a:rPr>
            </a:br>
            <a:r>
              <a:rPr lang="en-US" sz="4400" b="1" i="1" dirty="0">
                <a:effectLst/>
                <a:latin typeface="Calibri" panose="020F0502020204030204" pitchFamily="34" charset="0"/>
                <a:ea typeface="Calibri" panose="020F0502020204030204" pitchFamily="34" charset="0"/>
              </a:rPr>
              <a:t>(Metasploitable2)</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30E87-875A-30DB-AF54-70D985F585C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7BEF20-FCEA-21BF-6B50-D86C21B883E9}"/>
              </a:ext>
            </a:extLst>
          </p:cNvPr>
          <p:cNvSpPr>
            <a:spLocks noGrp="1"/>
          </p:cNvSpPr>
          <p:nvPr>
            <p:ph type="title"/>
          </p:nvPr>
        </p:nvSpPr>
        <p:spPr>
          <a:xfrm>
            <a:off x="838200" y="365760"/>
            <a:ext cx="10515600" cy="1325880"/>
          </a:xfrm>
        </p:spPr>
        <p:txBody>
          <a:bodyPr vert="horz" lIns="91440" tIns="45720" rIns="91440" bIns="45720" rtlCol="0" anchor="ctr">
            <a:normAutofit/>
          </a:bodyPr>
          <a:lstStyle/>
          <a:p>
            <a:r>
              <a:rPr lang="en-US" cap="none" dirty="0">
                <a:latin typeface="+mn-lt"/>
              </a:rPr>
              <a:t>Once The Machine Is Opened, We Can Go To Kali Linux To Start Working. </a:t>
            </a:r>
          </a:p>
        </p:txBody>
      </p:sp>
      <p:pic>
        <p:nvPicPr>
          <p:cNvPr id="4" name="صورة 3" descr="صورة تحتوي على نص, لقطة شاشة, برمجيات, الحاسوب&#10;&#10;تم إنشاء الوصف تلقائياً">
            <a:extLst>
              <a:ext uri="{FF2B5EF4-FFF2-40B4-BE49-F238E27FC236}">
                <a16:creationId xmlns:a16="http://schemas.microsoft.com/office/drawing/2014/main" id="{6DB88AE2-9BBF-BCD9-0EFB-38AE56624493}"/>
              </a:ext>
            </a:extLst>
          </p:cNvPr>
          <p:cNvPicPr>
            <a:picLocks noChangeAspect="1"/>
          </p:cNvPicPr>
          <p:nvPr/>
        </p:nvPicPr>
        <p:blipFill>
          <a:blip r:embed="rId3" cstate="print">
            <a:extLst>
              <a:ext uri="{28A0092B-C50C-407E-A947-70E740481C1C}">
                <a14:useLocalDpi xmlns:a14="http://schemas.microsoft.com/office/drawing/2010/main" val="0"/>
              </a:ext>
            </a:extLst>
          </a:blip>
          <a:srcRect l="7694" r="21444" b="3"/>
          <a:stretch/>
        </p:blipFill>
        <p:spPr>
          <a:xfrm>
            <a:off x="838199" y="2024781"/>
            <a:ext cx="5212079" cy="4137189"/>
          </a:xfrm>
          <a:prstGeom prst="rect">
            <a:avLst/>
          </a:prstGeom>
          <a:noFill/>
        </p:spPr>
      </p:pic>
      <p:pic>
        <p:nvPicPr>
          <p:cNvPr id="2" name="صورة 1" descr="صورة تحتوي على نص, لقطة شاشة, برمجيات, عرض&#10;&#10;تم إنشاء الوصف تلقائياً">
            <a:extLst>
              <a:ext uri="{FF2B5EF4-FFF2-40B4-BE49-F238E27FC236}">
                <a16:creationId xmlns:a16="http://schemas.microsoft.com/office/drawing/2014/main" id="{8F43FDE2-74E3-F856-FD4E-7CB5DE84018A}"/>
              </a:ext>
            </a:extLst>
          </p:cNvPr>
          <p:cNvPicPr>
            <a:picLocks noChangeAspect="1"/>
          </p:cNvPicPr>
          <p:nvPr/>
        </p:nvPicPr>
        <p:blipFill>
          <a:blip r:embed="rId4" cstate="print">
            <a:extLst>
              <a:ext uri="{28A0092B-C50C-407E-A947-70E740481C1C}">
                <a14:useLocalDpi xmlns:a14="http://schemas.microsoft.com/office/drawing/2010/main" val="0"/>
              </a:ext>
            </a:extLst>
          </a:blip>
          <a:srcRect l="10732" r="22730" b="3"/>
          <a:stretch/>
        </p:blipFill>
        <p:spPr>
          <a:xfrm>
            <a:off x="6459795" y="2024780"/>
            <a:ext cx="4894006" cy="4137189"/>
          </a:xfrm>
          <a:prstGeom prst="rect">
            <a:avLst/>
          </a:prstGeom>
          <a:noFill/>
        </p:spPr>
      </p:pic>
    </p:spTree>
    <p:extLst>
      <p:ext uri="{BB962C8B-B14F-4D97-AF65-F5344CB8AC3E}">
        <p14:creationId xmlns:p14="http://schemas.microsoft.com/office/powerpoint/2010/main" val="776063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0D206-1EA7-D9CB-D864-20788DF82C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1D65A-21F2-73F8-3DBE-6C4FC65139F5}"/>
              </a:ext>
            </a:extLst>
          </p:cNvPr>
          <p:cNvSpPr>
            <a:spLocks noGrp="1"/>
          </p:cNvSpPr>
          <p:nvPr>
            <p:ph type="ctrTitle"/>
          </p:nvPr>
        </p:nvSpPr>
        <p:spPr>
          <a:xfrm>
            <a:off x="1524000" y="1143000"/>
            <a:ext cx="9144000" cy="2286000"/>
          </a:xfrm>
          <a:noFill/>
        </p:spPr>
        <p:txBody>
          <a:bodyPr/>
          <a:lstStyle/>
          <a:p>
            <a:r>
              <a:rPr lang="en-US" cap="none" dirty="0"/>
              <a:t>It Is The Recon. To The Target</a:t>
            </a:r>
          </a:p>
        </p:txBody>
      </p:sp>
      <p:sp>
        <p:nvSpPr>
          <p:cNvPr id="12" name="Subtitle 11">
            <a:extLst>
              <a:ext uri="{FF2B5EF4-FFF2-40B4-BE49-F238E27FC236}">
                <a16:creationId xmlns:a16="http://schemas.microsoft.com/office/drawing/2014/main" id="{25307038-7CE0-F8AA-8096-B2678C232F46}"/>
              </a:ext>
            </a:extLst>
          </p:cNvPr>
          <p:cNvSpPr>
            <a:spLocks noGrp="1"/>
          </p:cNvSpPr>
          <p:nvPr>
            <p:ph type="subTitle" idx="1"/>
          </p:nvPr>
        </p:nvSpPr>
        <p:spPr>
          <a:xfrm>
            <a:off x="1524000" y="3835198"/>
            <a:ext cx="9144000" cy="683219"/>
          </a:xfrm>
        </p:spPr>
        <p:txBody>
          <a:bodyPr/>
          <a:lstStyle/>
          <a:p>
            <a:r>
              <a:rPr lang="en-US" dirty="0"/>
              <a:t>Phase 1: </a:t>
            </a:r>
            <a:r>
              <a:rPr lang="en-US" dirty="0" err="1"/>
              <a:t>Footprinting</a:t>
            </a:r>
            <a:r>
              <a:rPr lang="en-US" dirty="0"/>
              <a:t> and Scanning</a:t>
            </a:r>
          </a:p>
        </p:txBody>
      </p:sp>
    </p:spTree>
    <p:extLst>
      <p:ext uri="{BB962C8B-B14F-4D97-AF65-F5344CB8AC3E}">
        <p14:creationId xmlns:p14="http://schemas.microsoft.com/office/powerpoint/2010/main" val="240506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557F-0473-E3A5-E376-A12627DA12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878D00-5059-E31A-6448-27197C194DA9}"/>
              </a:ext>
            </a:extLst>
          </p:cNvPr>
          <p:cNvSpPr>
            <a:spLocks noGrp="1"/>
          </p:cNvSpPr>
          <p:nvPr>
            <p:ph type="title"/>
          </p:nvPr>
        </p:nvSpPr>
        <p:spPr>
          <a:xfrm>
            <a:off x="838200" y="365760"/>
            <a:ext cx="10515600" cy="1325563"/>
          </a:xfrm>
        </p:spPr>
        <p:txBody>
          <a:bodyPr vert="horz" lIns="91440" tIns="45720" rIns="91440" bIns="45720" rtlCol="0" anchor="ctr" anchorCtr="0">
            <a:normAutofit/>
          </a:bodyPr>
          <a:lstStyle/>
          <a:p>
            <a:r>
              <a:rPr lang="en-US" sz="2200" b="1" kern="1200" cap="none" spc="300" baseline="0" dirty="0">
                <a:latin typeface="+mn-lt"/>
                <a:ea typeface="+mj-ea"/>
                <a:cs typeface="+mj-cs"/>
              </a:rPr>
              <a:t>To Know The IP Address Of The Machine, We Enter The “</a:t>
            </a:r>
            <a:r>
              <a:rPr lang="en-US" sz="2200" b="1" kern="1200" cap="none" spc="300" baseline="0" dirty="0" err="1">
                <a:latin typeface="+mn-lt"/>
                <a:ea typeface="+mj-ea"/>
                <a:cs typeface="+mj-cs"/>
              </a:rPr>
              <a:t>Ifconfig</a:t>
            </a:r>
            <a:r>
              <a:rPr lang="en-US" sz="2200" b="1" kern="1200" cap="none" spc="300" baseline="0" dirty="0">
                <a:latin typeface="+mn-lt"/>
                <a:ea typeface="+mj-ea"/>
                <a:cs typeface="+mj-cs"/>
              </a:rPr>
              <a:t> “Command To Show The IP To Help Us To Make Scanning And Another Operation.</a:t>
            </a:r>
          </a:p>
        </p:txBody>
      </p:sp>
      <p:sp>
        <p:nvSpPr>
          <p:cNvPr id="22" name="Content Placeholder 2">
            <a:extLst>
              <a:ext uri="{FF2B5EF4-FFF2-40B4-BE49-F238E27FC236}">
                <a16:creationId xmlns:a16="http://schemas.microsoft.com/office/drawing/2014/main" id="{8DDD795E-D9D9-03DA-6DC1-D7F57244915E}"/>
              </a:ext>
            </a:extLst>
          </p:cNvPr>
          <p:cNvSpPr txBox="1">
            <a:spLocks/>
          </p:cNvSpPr>
          <p:nvPr/>
        </p:nvSpPr>
        <p:spPr>
          <a:xfrm>
            <a:off x="838200" y="1790329"/>
            <a:ext cx="6078166" cy="4113054"/>
          </a:xfrm>
          <a:prstGeom prst="rect">
            <a:avLst/>
          </a:prstGeom>
        </p:spPr>
        <p:txBody>
          <a:bodyPr vert="horz" lIns="91440" tIns="45720" rIns="91440" bIns="45720" rtlCol="0" anchorCtr="0">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l">
              <a:spcBef>
                <a:spcPts val="1000"/>
              </a:spcBef>
              <a:buClr>
                <a:schemeClr val="accent2"/>
              </a:buClr>
              <a:buFont typeface="Wingdings" panose="05000000000000000000" pitchFamily="2" charset="2"/>
            </a:pPr>
            <a:r>
              <a:rPr lang="en-US" sz="1800" cap="none" dirty="0">
                <a:latin typeface="+mn-lt"/>
                <a:ea typeface="+mn-ea"/>
                <a:cs typeface="+mn-cs"/>
              </a:rPr>
              <a:t>We Found The IP Address =&gt; 192.168.21.129</a:t>
            </a:r>
          </a:p>
          <a:p>
            <a:pPr algn="l">
              <a:spcBef>
                <a:spcPts val="1000"/>
              </a:spcBef>
              <a:buClr>
                <a:schemeClr val="accent2"/>
              </a:buClr>
              <a:buFont typeface="Wingdings" panose="05000000000000000000" pitchFamily="2" charset="2"/>
            </a:pPr>
            <a:r>
              <a:rPr lang="en-US" sz="1800" cap="none" dirty="0">
                <a:latin typeface="+mn-lt"/>
                <a:ea typeface="+mn-ea"/>
                <a:cs typeface="+mn-cs"/>
              </a:rPr>
              <a:t>And This IP Address&lt; We Use To Make The </a:t>
            </a:r>
            <a:r>
              <a:rPr lang="en-US" sz="1800" cap="none" dirty="0" err="1">
                <a:latin typeface="+mn-lt"/>
                <a:ea typeface="+mn-ea"/>
                <a:cs typeface="+mn-cs"/>
              </a:rPr>
              <a:t>Footprinting</a:t>
            </a:r>
            <a:r>
              <a:rPr lang="en-US" sz="1800" cap="none" dirty="0">
                <a:latin typeface="+mn-lt"/>
                <a:ea typeface="+mn-ea"/>
                <a:cs typeface="+mn-cs"/>
              </a:rPr>
              <a:t> And Scanning.</a:t>
            </a:r>
          </a:p>
          <a:p>
            <a:pPr algn="l">
              <a:spcBef>
                <a:spcPts val="1000"/>
              </a:spcBef>
              <a:buClr>
                <a:schemeClr val="accent2"/>
              </a:buClr>
              <a:buFont typeface="Wingdings" panose="05000000000000000000" pitchFamily="2" charset="2"/>
            </a:pPr>
            <a:r>
              <a:rPr lang="en-US" sz="1800" cap="none" dirty="0">
                <a:latin typeface="+mn-lt"/>
                <a:ea typeface="+mn-ea"/>
                <a:cs typeface="+mn-cs"/>
              </a:rPr>
              <a:t>Let’s Get Things Started With A Simple Nmap Scan.</a:t>
            </a:r>
          </a:p>
          <a:p>
            <a:pPr algn="l">
              <a:spcBef>
                <a:spcPts val="1000"/>
              </a:spcBef>
              <a:buClr>
                <a:schemeClr val="accent2"/>
              </a:buClr>
              <a:buFont typeface="Wingdings" panose="05000000000000000000" pitchFamily="2" charset="2"/>
            </a:pPr>
            <a:r>
              <a:rPr lang="en-US" sz="1800" cap="none" dirty="0">
                <a:solidFill>
                  <a:srgbClr val="00B050"/>
                </a:solidFill>
                <a:latin typeface="+mn-lt"/>
                <a:ea typeface="+mn-ea"/>
                <a:cs typeface="+mn-cs"/>
              </a:rPr>
              <a:t>. Nmap -</a:t>
            </a:r>
            <a:r>
              <a:rPr lang="en-US" sz="1800" cap="none" dirty="0" err="1">
                <a:solidFill>
                  <a:srgbClr val="00B050"/>
                </a:solidFill>
                <a:latin typeface="+mn-lt"/>
                <a:ea typeface="+mn-ea"/>
                <a:cs typeface="+mn-cs"/>
              </a:rPr>
              <a:t>Sv</a:t>
            </a:r>
            <a:r>
              <a:rPr lang="en-US" sz="1800" cap="none" dirty="0">
                <a:solidFill>
                  <a:srgbClr val="00B050"/>
                </a:solidFill>
                <a:latin typeface="+mn-lt"/>
                <a:ea typeface="+mn-ea"/>
                <a:cs typeface="+mn-cs"/>
              </a:rPr>
              <a:t> 192.168.21.129</a:t>
            </a:r>
          </a:p>
          <a:p>
            <a:pPr algn="l">
              <a:spcBef>
                <a:spcPts val="1000"/>
              </a:spcBef>
              <a:buClr>
                <a:schemeClr val="accent2"/>
              </a:buClr>
              <a:buFont typeface="Wingdings" panose="05000000000000000000" pitchFamily="2" charset="2"/>
            </a:pPr>
            <a:r>
              <a:rPr lang="en-US" sz="1800" cap="none" dirty="0">
                <a:latin typeface="+mn-lt"/>
                <a:ea typeface="+mn-ea"/>
                <a:cs typeface="+mn-cs"/>
              </a:rPr>
              <a:t>“The -</a:t>
            </a:r>
            <a:r>
              <a:rPr lang="en-US" sz="1800" cap="none" dirty="0" err="1">
                <a:latin typeface="+mn-lt"/>
                <a:ea typeface="+mn-ea"/>
                <a:cs typeface="+mn-cs"/>
              </a:rPr>
              <a:t>Sv</a:t>
            </a:r>
            <a:r>
              <a:rPr lang="en-US" sz="1800" cap="none" dirty="0">
                <a:latin typeface="+mn-lt"/>
                <a:ea typeface="+mn-ea"/>
                <a:cs typeface="+mn-cs"/>
              </a:rPr>
              <a:t> Option In Nmap Is Used To Perform Version Detection On Open Ports And When You Use -</a:t>
            </a:r>
            <a:r>
              <a:rPr lang="en-US" sz="1800" cap="none" dirty="0" err="1">
                <a:latin typeface="+mn-lt"/>
                <a:ea typeface="+mn-ea"/>
                <a:cs typeface="+mn-cs"/>
              </a:rPr>
              <a:t>Sv</a:t>
            </a:r>
            <a:r>
              <a:rPr lang="en-US" sz="1800" cap="none" dirty="0">
                <a:latin typeface="+mn-lt"/>
                <a:ea typeface="+mn-ea"/>
                <a:cs typeface="+mn-cs"/>
              </a:rPr>
              <a:t>, Nmap Tries To Determine The Versions Of The Services Running On Those Ports And In Some Cases, The Service Version May Also Provide Clues About The Operating System.</a:t>
            </a:r>
          </a:p>
        </p:txBody>
      </p:sp>
      <p:pic>
        <p:nvPicPr>
          <p:cNvPr id="4" name="صورة 3" descr="صورة تحتوي على نص, لقطة شاشة, برمجيات, الحاسوب&#10;&#10;تم إنشاء الوصف تلقائياً">
            <a:extLst>
              <a:ext uri="{FF2B5EF4-FFF2-40B4-BE49-F238E27FC236}">
                <a16:creationId xmlns:a16="http://schemas.microsoft.com/office/drawing/2014/main" id="{F83193A2-A19F-F137-73BC-0A5A82CDA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6366" y="2402824"/>
            <a:ext cx="5134335" cy="2888063"/>
          </a:xfrm>
          <a:prstGeom prst="rect">
            <a:avLst/>
          </a:prstGeom>
          <a:noFill/>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6125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EFD38-D95C-DC60-1BF5-94E82AB9DD97}"/>
            </a:ext>
          </a:extLst>
        </p:cNvPr>
        <p:cNvGrpSpPr/>
        <p:nvPr/>
      </p:nvGrpSpPr>
      <p:grpSpPr>
        <a:xfrm>
          <a:off x="0" y="0"/>
          <a:ext cx="0" cy="0"/>
          <a:chOff x="0" y="0"/>
          <a:chExt cx="0" cy="0"/>
        </a:xfrm>
      </p:grpSpPr>
      <p:pic>
        <p:nvPicPr>
          <p:cNvPr id="2" name="صورة 1" descr="A computer screen with white text&#10;&#10;Description automatically generated">
            <a:extLst>
              <a:ext uri="{FF2B5EF4-FFF2-40B4-BE49-F238E27FC236}">
                <a16:creationId xmlns:a16="http://schemas.microsoft.com/office/drawing/2014/main" id="{D843E2A3-A5D1-FEF6-22EB-7DF9F1FBB3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69" y="1128409"/>
            <a:ext cx="5860831" cy="3296717"/>
          </a:xfrm>
          <a:prstGeom prst="rect">
            <a:avLst/>
          </a:prstGeom>
          <a:noFill/>
          <a:ln>
            <a:noFill/>
          </a:ln>
          <a:effectLst>
            <a:outerShdw blurRad="190500" algn="tl" rotWithShape="0">
              <a:srgbClr val="000000">
                <a:alpha val="70000"/>
              </a:srgbClr>
            </a:outerShdw>
          </a:effectLst>
        </p:spPr>
      </p:pic>
      <p:sp>
        <p:nvSpPr>
          <p:cNvPr id="8" name="Content Placeholder 3">
            <a:extLst>
              <a:ext uri="{FF2B5EF4-FFF2-40B4-BE49-F238E27FC236}">
                <a16:creationId xmlns:a16="http://schemas.microsoft.com/office/drawing/2014/main" id="{61107D14-3542-F50B-CDAB-A926915075CE}"/>
              </a:ext>
            </a:extLst>
          </p:cNvPr>
          <p:cNvSpPr>
            <a:spLocks noGrp="1"/>
          </p:cNvSpPr>
          <p:nvPr>
            <p:ph sz="quarter" idx="16"/>
          </p:nvPr>
        </p:nvSpPr>
        <p:spPr>
          <a:xfrm>
            <a:off x="6219467" y="953750"/>
            <a:ext cx="5619095" cy="4113054"/>
          </a:xfrm>
        </p:spPr>
        <p:txBody>
          <a:bodyPr>
            <a:noAutofit/>
          </a:bodyPr>
          <a:lstStyle/>
          <a:p>
            <a:r>
              <a:rPr lang="en-US" sz="2000" kern="1200" spc="300" baseline="0" dirty="0"/>
              <a:t>Now, We Find Many Ports Opened Like FTP, SSH, HTTP And …. Etc. </a:t>
            </a:r>
            <a:br>
              <a:rPr lang="en-US" sz="2000" kern="1200" spc="300" baseline="0" dirty="0"/>
            </a:br>
            <a:r>
              <a:rPr lang="en-US" sz="2000" kern="1200" spc="300" baseline="0" dirty="0"/>
              <a:t>After That, We Will Try To Assessment All Of The Vulnerabilities To Make Sure The Riskiness Of Each Vulnerability To Decision Which Vulnerability That More Riskiness To Exploit It In The Exploitation Phase.</a:t>
            </a:r>
            <a:endParaRPr lang="en-US" sz="2000" dirty="0"/>
          </a:p>
        </p:txBody>
      </p:sp>
    </p:spTree>
    <p:extLst>
      <p:ext uri="{BB962C8B-B14F-4D97-AF65-F5344CB8AC3E}">
        <p14:creationId xmlns:p14="http://schemas.microsoft.com/office/powerpoint/2010/main" val="285173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DA7C3-5FF3-C7E8-12A5-0E2FF61B5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474B7-0171-4D58-3E14-BFEF672669BF}"/>
              </a:ext>
            </a:extLst>
          </p:cNvPr>
          <p:cNvSpPr>
            <a:spLocks noGrp="1"/>
          </p:cNvSpPr>
          <p:nvPr>
            <p:ph type="ctrTitle"/>
          </p:nvPr>
        </p:nvSpPr>
        <p:spPr>
          <a:xfrm>
            <a:off x="1524000" y="1143000"/>
            <a:ext cx="9144000" cy="2286000"/>
          </a:xfrm>
          <a:noFill/>
        </p:spPr>
        <p:txBody>
          <a:bodyPr/>
          <a:lstStyle/>
          <a:p>
            <a:r>
              <a:rPr lang="en-US" cap="none" dirty="0"/>
              <a:t>After Find The Vulnerability , You Should Assess It To Determine Which It</a:t>
            </a:r>
          </a:p>
        </p:txBody>
      </p:sp>
      <p:sp>
        <p:nvSpPr>
          <p:cNvPr id="12" name="Subtitle 11">
            <a:extLst>
              <a:ext uri="{FF2B5EF4-FFF2-40B4-BE49-F238E27FC236}">
                <a16:creationId xmlns:a16="http://schemas.microsoft.com/office/drawing/2014/main" id="{1C68B182-1A4F-596A-6146-50D9AC87EDB7}"/>
              </a:ext>
            </a:extLst>
          </p:cNvPr>
          <p:cNvSpPr>
            <a:spLocks noGrp="1"/>
          </p:cNvSpPr>
          <p:nvPr>
            <p:ph type="subTitle" idx="1"/>
          </p:nvPr>
        </p:nvSpPr>
        <p:spPr>
          <a:xfrm>
            <a:off x="1524000" y="3835198"/>
            <a:ext cx="9144000" cy="683219"/>
          </a:xfrm>
        </p:spPr>
        <p:txBody>
          <a:bodyPr/>
          <a:lstStyle/>
          <a:p>
            <a:r>
              <a:rPr lang="en-US" dirty="0"/>
              <a:t>Phase2: Vulnerability Assessments:</a:t>
            </a:r>
          </a:p>
        </p:txBody>
      </p:sp>
    </p:spTree>
    <p:extLst>
      <p:ext uri="{BB962C8B-B14F-4D97-AF65-F5344CB8AC3E}">
        <p14:creationId xmlns:p14="http://schemas.microsoft.com/office/powerpoint/2010/main" val="1708869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EB9DE-B0A8-C41C-1141-1526D16E79DD}"/>
            </a:ext>
          </a:extLst>
        </p:cNvPr>
        <p:cNvGrpSpPr/>
        <p:nvPr/>
      </p:nvGrpSpPr>
      <p:grpSpPr>
        <a:xfrm>
          <a:off x="0" y="0"/>
          <a:ext cx="0" cy="0"/>
          <a:chOff x="0" y="0"/>
          <a:chExt cx="0" cy="0"/>
        </a:xfrm>
      </p:grpSpPr>
      <p:pic>
        <p:nvPicPr>
          <p:cNvPr id="5" name="صورة 4" descr="A screenshot of a computer&#10;&#10;Description automatically generated">
            <a:extLst>
              <a:ext uri="{FF2B5EF4-FFF2-40B4-BE49-F238E27FC236}">
                <a16:creationId xmlns:a16="http://schemas.microsoft.com/office/drawing/2014/main" id="{A06CF702-5D70-F9FC-3DD4-5CF8CEB6F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213" y="402831"/>
            <a:ext cx="5943600" cy="2752090"/>
          </a:xfrm>
          <a:prstGeom prst="rect">
            <a:avLst/>
          </a:prstGeom>
          <a:ln>
            <a:noFill/>
          </a:ln>
          <a:effectLst>
            <a:outerShdw blurRad="190500" algn="tl" rotWithShape="0">
              <a:srgbClr val="000000">
                <a:alpha val="70000"/>
              </a:srgbClr>
            </a:outerShdw>
          </a:effectLst>
        </p:spPr>
      </p:pic>
      <p:pic>
        <p:nvPicPr>
          <p:cNvPr id="6" name="صورة 5" descr="صورة تحتوي على نص, لقطة شاشة, برمجيات, برامج الوسائط المتعددة&#10;&#10;تم إنشاء الوصف تلقائياً">
            <a:extLst>
              <a:ext uri="{FF2B5EF4-FFF2-40B4-BE49-F238E27FC236}">
                <a16:creationId xmlns:a16="http://schemas.microsoft.com/office/drawing/2014/main" id="{FE0EFB3E-CA60-E145-683E-1AAFAC89C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5718" y="3303686"/>
            <a:ext cx="5943600" cy="27520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1766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EB9DE-B0A8-C41C-1141-1526D16E79DD}"/>
            </a:ext>
          </a:extLst>
        </p:cNvPr>
        <p:cNvGrpSpPr/>
        <p:nvPr/>
      </p:nvGrpSpPr>
      <p:grpSpPr>
        <a:xfrm>
          <a:off x="0" y="0"/>
          <a:ext cx="0" cy="0"/>
          <a:chOff x="0" y="0"/>
          <a:chExt cx="0" cy="0"/>
        </a:xfrm>
      </p:grpSpPr>
      <p:pic>
        <p:nvPicPr>
          <p:cNvPr id="2" name="صورة 1" descr="صورة تحتوي على لقطة شاشة, نص, برمجيات, برامج الوسائط المتعددة&#10;&#10;تم إنشاء الوصف تلقائياً">
            <a:extLst>
              <a:ext uri="{FF2B5EF4-FFF2-40B4-BE49-F238E27FC236}">
                <a16:creationId xmlns:a16="http://schemas.microsoft.com/office/drawing/2014/main" id="{6433347E-00F1-CCBC-9EA0-9FF03C4311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28613"/>
            <a:ext cx="5943600" cy="2742565"/>
          </a:xfrm>
          <a:prstGeom prst="rect">
            <a:avLst/>
          </a:prstGeom>
          <a:ln>
            <a:noFill/>
          </a:ln>
          <a:effectLst>
            <a:outerShdw blurRad="190500" algn="tl" rotWithShape="0">
              <a:srgbClr val="000000">
                <a:alpha val="70000"/>
              </a:srgbClr>
            </a:outerShdw>
          </a:effectLst>
        </p:spPr>
      </p:pic>
      <p:pic>
        <p:nvPicPr>
          <p:cNvPr id="3" name="صورة 2" descr="صورة تحتوي على لقطة شاشة, نص, برمجيات, برامج الوسائط المتعددة&#10;&#10;تم إنشاء الوصف تلقائياً">
            <a:extLst>
              <a:ext uri="{FF2B5EF4-FFF2-40B4-BE49-F238E27FC236}">
                <a16:creationId xmlns:a16="http://schemas.microsoft.com/office/drawing/2014/main" id="{76487705-B6D5-8786-463A-B92D6E74D1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3329470"/>
            <a:ext cx="5943600" cy="27425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16899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descr="A screenshot of a computer&#10;&#10;Description automatically generated">
            <a:extLst>
              <a:ext uri="{FF2B5EF4-FFF2-40B4-BE49-F238E27FC236}">
                <a16:creationId xmlns:a16="http://schemas.microsoft.com/office/drawing/2014/main" id="{28CE1EB7-9DCA-1294-9E3E-A8373ED267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338" y="291481"/>
            <a:ext cx="5179662" cy="2913560"/>
          </a:xfrm>
          <a:prstGeom prst="rect">
            <a:avLst/>
          </a:prstGeom>
          <a:ln>
            <a:noFill/>
          </a:ln>
          <a:effectLst>
            <a:outerShdw blurRad="190500" algn="tl" rotWithShape="0">
              <a:srgbClr val="000000">
                <a:alpha val="70000"/>
              </a:srgbClr>
            </a:outerShdw>
          </a:effectLst>
        </p:spPr>
      </p:pic>
      <p:pic>
        <p:nvPicPr>
          <p:cNvPr id="6" name="صورة 5" descr="A screenshot of a computer&#10;&#10;Description automatically generated">
            <a:extLst>
              <a:ext uri="{FF2B5EF4-FFF2-40B4-BE49-F238E27FC236}">
                <a16:creationId xmlns:a16="http://schemas.microsoft.com/office/drawing/2014/main" id="{9C65CF59-2939-C296-819A-EEC6B479DF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664" r="9742"/>
          <a:stretch/>
        </p:blipFill>
        <p:spPr bwMode="auto">
          <a:xfrm>
            <a:off x="841828" y="3341350"/>
            <a:ext cx="5285060" cy="2674782"/>
          </a:xfrm>
          <a:prstGeom prst="rect">
            <a:avLst/>
          </a:prstGeom>
          <a:noFill/>
          <a:ln>
            <a:noFill/>
          </a:ln>
          <a:extLst>
            <a:ext uri="{53640926-AAD7-44D8-BBD7-CCE9431645EC}">
              <a14:shadowObscured xmlns:a14="http://schemas.microsoft.com/office/drawing/2010/main"/>
            </a:ext>
          </a:extLst>
        </p:spPr>
      </p:pic>
      <p:pic>
        <p:nvPicPr>
          <p:cNvPr id="7" name="صورة 6" descr="A screenshot of a computer&#10;&#10;Description automatically generated">
            <a:extLst>
              <a:ext uri="{FF2B5EF4-FFF2-40B4-BE49-F238E27FC236}">
                <a16:creationId xmlns:a16="http://schemas.microsoft.com/office/drawing/2014/main" id="{270E3131-B42F-05DC-C9D4-C19FBDB62FB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7094"/>
          <a:stretch/>
        </p:blipFill>
        <p:spPr bwMode="auto">
          <a:xfrm>
            <a:off x="6456385" y="1964987"/>
            <a:ext cx="5735615" cy="267478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2321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صورة 5" descr="صورة تحتوي على الحاسوب, حاسوب محمول, داخلي, كمبيوتر شخصي&#10;&#10;تم إنشاء الوصف تلقائياً">
            <a:extLst>
              <a:ext uri="{FF2B5EF4-FFF2-40B4-BE49-F238E27FC236}">
                <a16:creationId xmlns:a16="http://schemas.microsoft.com/office/drawing/2014/main" id="{5F659D1A-1C44-3E1B-19A2-ED0730243A8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35805" b="7945"/>
          <a:stretch/>
        </p:blipFill>
        <p:spPr>
          <a:xfrm>
            <a:off x="20" y="10"/>
            <a:ext cx="12191980" cy="6857990"/>
          </a:xfrm>
          <a:prstGeom prst="rect">
            <a:avLst/>
          </a:prstGeom>
          <a:noFill/>
        </p:spPr>
      </p:pic>
      <p:sp>
        <p:nvSpPr>
          <p:cNvPr id="2" name="عنوان 1">
            <a:extLst>
              <a:ext uri="{FF2B5EF4-FFF2-40B4-BE49-F238E27FC236}">
                <a16:creationId xmlns:a16="http://schemas.microsoft.com/office/drawing/2014/main" id="{FACE65E4-305E-3633-1B3D-3BEE72562C31}"/>
              </a:ext>
            </a:extLst>
          </p:cNvPr>
          <p:cNvSpPr>
            <a:spLocks noGrp="1"/>
          </p:cNvSpPr>
          <p:nvPr>
            <p:ph type="ctrTitle"/>
          </p:nvPr>
        </p:nvSpPr>
        <p:spPr>
          <a:xfrm>
            <a:off x="1767191" y="2641060"/>
            <a:ext cx="9144000" cy="2286000"/>
          </a:xfrm>
        </p:spPr>
        <p:txBody>
          <a:bodyPr anchor="ctr">
            <a:noAutofit/>
          </a:bodyPr>
          <a:lstStyle/>
          <a:p>
            <a:pPr marL="0" marR="0" algn="l">
              <a:lnSpc>
                <a:spcPct val="150000"/>
              </a:lnSpc>
              <a:spcAft>
                <a:spcPts val="800"/>
              </a:spcAft>
            </a:pPr>
            <a:r>
              <a:rPr lang="en-US" sz="1600" b="1" cap="none" dirty="0">
                <a:effectLst/>
                <a:latin typeface="+mn-lt"/>
              </a:rPr>
              <a:t>After That Assessment, We Found That There Are More Than 60 Vulnerabilities Between Info, Low, Medium, High And Critical. </a:t>
            </a:r>
            <a:br>
              <a:rPr lang="en-US" sz="1600" b="1" cap="none" dirty="0">
                <a:effectLst/>
                <a:latin typeface="+mn-lt"/>
              </a:rPr>
            </a:br>
            <a:r>
              <a:rPr lang="en-US" sz="1600" b="1" cap="none" dirty="0">
                <a:effectLst/>
                <a:latin typeface="+mn-lt"/>
              </a:rPr>
              <a:t>So, In The Exploitation Phase-in The First- We Focus On Critical Vulnerability And Go To High And So On.</a:t>
            </a:r>
            <a:br>
              <a:rPr lang="en-US" sz="1600" b="1" cap="none" dirty="0">
                <a:effectLst/>
                <a:latin typeface="+mn-lt"/>
              </a:rPr>
            </a:br>
            <a:r>
              <a:rPr lang="en-US" sz="1600" b="1" cap="none" dirty="0">
                <a:effectLst/>
                <a:latin typeface="+mn-lt"/>
              </a:rPr>
              <a:t>And We Found That Critical Vulnerabilities Make More Damage In The System So We Try To Exploit Those Vulnerabilities To Show How This Damage Can Occur, And We Try To Find The Mitigation Of Each Vulnerability To Fix This Issue That It Is Caused.</a:t>
            </a:r>
            <a:endParaRPr lang="en-US" sz="1600" b="1" cap="none" dirty="0">
              <a:latin typeface="+mn-lt"/>
            </a:endParaRPr>
          </a:p>
        </p:txBody>
      </p:sp>
    </p:spTree>
    <p:extLst>
      <p:ext uri="{BB962C8B-B14F-4D97-AF65-F5344CB8AC3E}">
        <p14:creationId xmlns:p14="http://schemas.microsoft.com/office/powerpoint/2010/main" val="2127304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BA69A-37D8-F2E4-AFE8-E94737FF7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366A5-5F8A-4F44-395A-8985CE7E7A52}"/>
              </a:ext>
            </a:extLst>
          </p:cNvPr>
          <p:cNvSpPr>
            <a:spLocks noGrp="1"/>
          </p:cNvSpPr>
          <p:nvPr>
            <p:ph type="ctrTitle"/>
          </p:nvPr>
        </p:nvSpPr>
        <p:spPr>
          <a:xfrm>
            <a:off x="1524000" y="1143000"/>
            <a:ext cx="9144000" cy="2286000"/>
          </a:xfrm>
          <a:noFill/>
        </p:spPr>
        <p:txBody>
          <a:bodyPr/>
          <a:lstStyle/>
          <a:p>
            <a:r>
              <a:rPr lang="en-US" cap="none" dirty="0"/>
              <a:t>To Prove Of The Presence Vulnerability</a:t>
            </a:r>
          </a:p>
        </p:txBody>
      </p:sp>
      <p:sp>
        <p:nvSpPr>
          <p:cNvPr id="12" name="Subtitle 11">
            <a:extLst>
              <a:ext uri="{FF2B5EF4-FFF2-40B4-BE49-F238E27FC236}">
                <a16:creationId xmlns:a16="http://schemas.microsoft.com/office/drawing/2014/main" id="{7E978FB9-2975-5907-D7A1-48382A7E6CEF}"/>
              </a:ext>
            </a:extLst>
          </p:cNvPr>
          <p:cNvSpPr>
            <a:spLocks noGrp="1"/>
          </p:cNvSpPr>
          <p:nvPr>
            <p:ph type="subTitle" idx="1"/>
          </p:nvPr>
        </p:nvSpPr>
        <p:spPr>
          <a:xfrm>
            <a:off x="1524000" y="3835198"/>
            <a:ext cx="9144000" cy="683219"/>
          </a:xfrm>
        </p:spPr>
        <p:txBody>
          <a:bodyPr/>
          <a:lstStyle/>
          <a:p>
            <a:r>
              <a:rPr lang="en-US" dirty="0"/>
              <a:t>Phase 3: Exploitation</a:t>
            </a:r>
          </a:p>
        </p:txBody>
      </p:sp>
    </p:spTree>
    <p:extLst>
      <p:ext uri="{BB962C8B-B14F-4D97-AF65-F5344CB8AC3E}">
        <p14:creationId xmlns:p14="http://schemas.microsoft.com/office/powerpoint/2010/main" val="80022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357200"/>
            <a:ext cx="4837176" cy="612064"/>
          </a:xfrm>
          <a:noFill/>
        </p:spPr>
        <p:txBody>
          <a:bodyPr anchor="b">
            <a:noAutofit/>
          </a:bodyPr>
          <a:lstStyle/>
          <a:p>
            <a:r>
              <a:rPr lang="en-US" dirty="0"/>
              <a:t>AGENDA</a:t>
            </a:r>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324493" y="1329188"/>
            <a:ext cx="5313822" cy="5285621"/>
          </a:xfrm>
          <a:noFill/>
        </p:spPr>
        <p:txBody>
          <a:bodyPr anchor="t">
            <a:normAutofit/>
          </a:bodyPr>
          <a:lstStyle/>
          <a:p>
            <a:r>
              <a:rPr lang="en-US" cap="none" dirty="0">
                <a:effectLst/>
                <a:latin typeface="Seaford" panose="00000500000000000000" pitchFamily="2" charset="0"/>
                <a:ea typeface="Calibri" panose="020F0502020204030204" pitchFamily="34" charset="0"/>
                <a:cs typeface="Cavolini" panose="020B0502040204020203" pitchFamily="66" charset="0"/>
              </a:rPr>
              <a:t>Executive Summary</a:t>
            </a:r>
            <a:endParaRPr lang="en-US" cap="none" dirty="0">
              <a:latin typeface="Seaford" panose="00000500000000000000" pitchFamily="2" charset="0"/>
              <a:cs typeface="Cavolini" panose="020B0502040204020203" pitchFamily="66" charset="0"/>
            </a:endParaRPr>
          </a:p>
          <a:p>
            <a:r>
              <a:rPr lang="en-US" cap="none" dirty="0">
                <a:effectLst/>
                <a:latin typeface="Seaford" panose="00000500000000000000" pitchFamily="2" charset="0"/>
                <a:ea typeface="Calibri" panose="020F0502020204030204" pitchFamily="34" charset="0"/>
                <a:cs typeface="Cavolini" panose="020B0502040204020203" pitchFamily="66" charset="0"/>
              </a:rPr>
              <a:t>Scope</a:t>
            </a:r>
          </a:p>
          <a:p>
            <a:pPr marL="0" marR="0">
              <a:lnSpc>
                <a:spcPct val="107000"/>
              </a:lnSpc>
              <a:spcAft>
                <a:spcPts val="800"/>
              </a:spcAft>
            </a:pPr>
            <a:r>
              <a:rPr lang="en-US" cap="none" dirty="0">
                <a:effectLst/>
                <a:latin typeface="Seaford" panose="00000500000000000000" pitchFamily="2" charset="0"/>
                <a:ea typeface="Calibri" panose="020F0502020204030204" pitchFamily="34" charset="0"/>
                <a:cs typeface="Cavolini" panose="020B0502040204020203" pitchFamily="66" charset="0"/>
              </a:rPr>
              <a:t>Methodology</a:t>
            </a:r>
          </a:p>
          <a:p>
            <a:pPr marL="0" marR="0">
              <a:lnSpc>
                <a:spcPct val="107000"/>
              </a:lnSpc>
              <a:spcAft>
                <a:spcPts val="800"/>
              </a:spcAft>
            </a:pPr>
            <a:r>
              <a:rPr lang="en-US" cap="none" dirty="0">
                <a:effectLst/>
                <a:latin typeface="Seaford" panose="00000500000000000000" pitchFamily="2" charset="0"/>
                <a:ea typeface="Calibri" panose="020F0502020204030204" pitchFamily="34" charset="0"/>
                <a:cs typeface="Cavolini" panose="020B0502040204020203" pitchFamily="66" charset="0"/>
              </a:rPr>
              <a:t>Summary Of Findings</a:t>
            </a:r>
          </a:p>
          <a:p>
            <a:pPr marL="0" marR="0">
              <a:lnSpc>
                <a:spcPct val="107000"/>
              </a:lnSpc>
              <a:spcAft>
                <a:spcPts val="800"/>
              </a:spcAft>
            </a:pPr>
            <a:r>
              <a:rPr lang="en-US" cap="none" dirty="0">
                <a:effectLst/>
                <a:latin typeface="Seaford" panose="00000500000000000000" pitchFamily="2" charset="0"/>
                <a:ea typeface="Calibri" panose="020F0502020204030204" pitchFamily="34" charset="0"/>
                <a:cs typeface="Cavolini" panose="020B0502040204020203" pitchFamily="66" charset="0"/>
              </a:rPr>
              <a:t>Installation Of Machine</a:t>
            </a:r>
          </a:p>
          <a:p>
            <a:pPr>
              <a:lnSpc>
                <a:spcPct val="107000"/>
              </a:lnSpc>
              <a:spcAft>
                <a:spcPts val="800"/>
              </a:spcAft>
            </a:pPr>
            <a:r>
              <a:rPr lang="en-US" cap="none" dirty="0">
                <a:effectLst/>
                <a:latin typeface="Seaford" panose="00000500000000000000" pitchFamily="2" charset="0"/>
                <a:ea typeface="Calibri" panose="020F0502020204030204" pitchFamily="34" charset="0"/>
                <a:cs typeface="Cavolini" panose="020B0502040204020203" pitchFamily="66" charset="0"/>
              </a:rPr>
              <a:t>Phase 1: </a:t>
            </a:r>
            <a:r>
              <a:rPr lang="en-US" cap="none" dirty="0" err="1">
                <a:effectLst/>
                <a:latin typeface="Seaford" panose="00000500000000000000" pitchFamily="2" charset="0"/>
                <a:ea typeface="Calibri" panose="020F0502020204030204" pitchFamily="34" charset="0"/>
                <a:cs typeface="Cavolini" panose="020B0502040204020203" pitchFamily="66" charset="0"/>
              </a:rPr>
              <a:t>Footprinting</a:t>
            </a:r>
            <a:r>
              <a:rPr lang="en-US" cap="none" dirty="0">
                <a:effectLst/>
                <a:latin typeface="Seaford" panose="00000500000000000000" pitchFamily="2" charset="0"/>
                <a:ea typeface="Calibri" panose="020F0502020204030204" pitchFamily="34" charset="0"/>
                <a:cs typeface="Cavolini" panose="020B0502040204020203" pitchFamily="66" charset="0"/>
              </a:rPr>
              <a:t> And Scanning</a:t>
            </a:r>
          </a:p>
          <a:p>
            <a:pPr>
              <a:lnSpc>
                <a:spcPct val="107000"/>
              </a:lnSpc>
              <a:spcAft>
                <a:spcPts val="800"/>
              </a:spcAft>
            </a:pPr>
            <a:r>
              <a:rPr lang="en-US" cap="none" dirty="0">
                <a:effectLst/>
                <a:latin typeface="Seaford" panose="00000500000000000000" pitchFamily="2" charset="0"/>
                <a:ea typeface="Calibri" panose="020F0502020204030204" pitchFamily="34" charset="0"/>
                <a:cs typeface="Cavolini" panose="020B0502040204020203" pitchFamily="66" charset="0"/>
              </a:rPr>
              <a:t>Phase 2: Vulnerability Assessments</a:t>
            </a:r>
          </a:p>
          <a:p>
            <a:pPr>
              <a:lnSpc>
                <a:spcPct val="107000"/>
              </a:lnSpc>
              <a:spcAft>
                <a:spcPts val="800"/>
              </a:spcAft>
            </a:pPr>
            <a:r>
              <a:rPr lang="en-US" cap="none" dirty="0">
                <a:effectLst/>
                <a:latin typeface="Seaford" panose="00000500000000000000" pitchFamily="2" charset="0"/>
                <a:ea typeface="Calibri" panose="020F0502020204030204" pitchFamily="34" charset="0"/>
                <a:cs typeface="Cavolini" panose="020B0502040204020203" pitchFamily="66" charset="0"/>
              </a:rPr>
              <a:t>Phase 3: Exploitation</a:t>
            </a:r>
            <a:endParaRPr lang="en-US" sz="1800" cap="none" dirty="0">
              <a:effectLst/>
              <a:latin typeface="Seaford" panose="00000500000000000000" pitchFamily="2" charset="0"/>
              <a:ea typeface="Calibri" panose="020F0502020204030204" pitchFamily="34" charset="0"/>
              <a:cs typeface="Cavolini" panose="020B0502040204020203" pitchFamily="66" charset="0"/>
            </a:endParaRPr>
          </a:p>
        </p:txBody>
      </p:sp>
      <p:pic>
        <p:nvPicPr>
          <p:cNvPr id="9" name="عنصر نائب للصورة 8" descr="صورة تحتوي على الحاسوب, نص, حاسوب محمول, داخلي&#10;&#10;تم إنشاء الوصف تلقائياً">
            <a:extLst>
              <a:ext uri="{FF2B5EF4-FFF2-40B4-BE49-F238E27FC236}">
                <a16:creationId xmlns:a16="http://schemas.microsoft.com/office/drawing/2014/main" id="{8B2093B2-9DC6-738D-E5F9-FB026D08E4C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a:xfrm>
            <a:off x="0" y="0"/>
            <a:ext cx="6115050" cy="6858000"/>
          </a:xfrm>
        </p:spPr>
      </p:pic>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BA581-641C-A2D3-8B4E-94A16315AA16}"/>
            </a:ext>
          </a:extLst>
        </p:cNvPr>
        <p:cNvGrpSpPr/>
        <p:nvPr/>
      </p:nvGrpSpPr>
      <p:grpSpPr>
        <a:xfrm>
          <a:off x="0" y="0"/>
          <a:ext cx="0" cy="0"/>
          <a:chOff x="0" y="0"/>
          <a:chExt cx="0" cy="0"/>
        </a:xfrm>
      </p:grpSpPr>
      <p:pic>
        <p:nvPicPr>
          <p:cNvPr id="4" name="صورة 3" descr="صورة تحتوي على داخلي, الحاسوب, تلبيس, شخص&#10;&#10;تم إنشاء الوصف تلقائياً">
            <a:extLst>
              <a:ext uri="{FF2B5EF4-FFF2-40B4-BE49-F238E27FC236}">
                <a16:creationId xmlns:a16="http://schemas.microsoft.com/office/drawing/2014/main" id="{D5370D5C-0CFD-8670-15F7-0BCEA2185C84}"/>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t="13210" b="30540"/>
          <a:stretch/>
        </p:blipFill>
        <p:spPr>
          <a:xfrm>
            <a:off x="20" y="10"/>
            <a:ext cx="12191980" cy="6857990"/>
          </a:xfrm>
          <a:prstGeom prst="rect">
            <a:avLst/>
          </a:prstGeom>
          <a:noFill/>
        </p:spPr>
      </p:pic>
      <p:sp>
        <p:nvSpPr>
          <p:cNvPr id="2" name="عنوان 1">
            <a:extLst>
              <a:ext uri="{FF2B5EF4-FFF2-40B4-BE49-F238E27FC236}">
                <a16:creationId xmlns:a16="http://schemas.microsoft.com/office/drawing/2014/main" id="{FD4AE044-5B3C-C99B-F88B-170F0780B9BB}"/>
              </a:ext>
            </a:extLst>
          </p:cNvPr>
          <p:cNvSpPr>
            <a:spLocks noGrp="1"/>
          </p:cNvSpPr>
          <p:nvPr>
            <p:ph type="ctrTitle"/>
          </p:nvPr>
        </p:nvSpPr>
        <p:spPr>
          <a:xfrm>
            <a:off x="1524000" y="2286000"/>
            <a:ext cx="9144000" cy="2286000"/>
          </a:xfrm>
        </p:spPr>
        <p:txBody>
          <a:bodyPr anchor="ctr">
            <a:normAutofit/>
          </a:bodyPr>
          <a:lstStyle/>
          <a:p>
            <a:pPr marL="0" marR="0" algn="l">
              <a:spcAft>
                <a:spcPts val="800"/>
              </a:spcAft>
            </a:pPr>
            <a:r>
              <a:rPr lang="en-US" sz="3000" cap="none" dirty="0">
                <a:effectLst/>
                <a:latin typeface="+mn-lt"/>
              </a:rPr>
              <a:t>In This Phase, We Try To Exploit Each Ports That See In The Scanning Phase. In The Following, We Show The Vulnerability And Its Exploitation Of This. </a:t>
            </a:r>
          </a:p>
        </p:txBody>
      </p:sp>
    </p:spTree>
    <p:extLst>
      <p:ext uri="{BB962C8B-B14F-4D97-AF65-F5344CB8AC3E}">
        <p14:creationId xmlns:p14="http://schemas.microsoft.com/office/powerpoint/2010/main" val="2032603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324A7-99DD-886C-BDE0-D2AE9CA5BA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CAB45-5F75-39CA-ACCA-6254A8A515FE}"/>
              </a:ext>
            </a:extLst>
          </p:cNvPr>
          <p:cNvSpPr>
            <a:spLocks noGrp="1"/>
          </p:cNvSpPr>
          <p:nvPr>
            <p:ph type="title"/>
          </p:nvPr>
        </p:nvSpPr>
        <p:spPr>
          <a:xfrm>
            <a:off x="838200" y="365760"/>
            <a:ext cx="10515600" cy="1325563"/>
          </a:xfrm>
        </p:spPr>
        <p:txBody>
          <a:bodyPr vert="horz" lIns="91440" tIns="45720" rIns="91440" bIns="45720" rtlCol="0" anchor="ctr" anchorCtr="0">
            <a:normAutofit/>
          </a:bodyPr>
          <a:lstStyle/>
          <a:p>
            <a:pPr algn="l"/>
            <a:r>
              <a:rPr lang="fr-FR" sz="3600" b="1" kern="1200" cap="none" spc="300" baseline="0" dirty="0">
                <a:solidFill>
                  <a:srgbClr val="FF0000"/>
                </a:solidFill>
                <a:latin typeface="+mn-lt"/>
                <a:ea typeface="+mj-ea"/>
                <a:cs typeface="+mj-cs"/>
              </a:rPr>
              <a:t>1.SMTP On Port 25/</a:t>
            </a:r>
            <a:r>
              <a:rPr lang="fr-FR" sz="3600" b="1" kern="1200" cap="none" spc="300" baseline="0" dirty="0" err="1">
                <a:solidFill>
                  <a:srgbClr val="FF0000"/>
                </a:solidFill>
                <a:latin typeface="+mn-lt"/>
                <a:ea typeface="+mj-ea"/>
                <a:cs typeface="+mj-cs"/>
              </a:rPr>
              <a:t>Tcp</a:t>
            </a:r>
            <a:endParaRPr lang="en-US" sz="3600" b="1" kern="1200" cap="none" spc="300" baseline="0" dirty="0">
              <a:solidFill>
                <a:srgbClr val="FF0000"/>
              </a:solidFill>
              <a:latin typeface="+mn-lt"/>
              <a:ea typeface="+mj-ea"/>
              <a:cs typeface="+mj-cs"/>
            </a:endParaRPr>
          </a:p>
        </p:txBody>
      </p:sp>
      <p:sp>
        <p:nvSpPr>
          <p:cNvPr id="22" name="Content Placeholder 2">
            <a:extLst>
              <a:ext uri="{FF2B5EF4-FFF2-40B4-BE49-F238E27FC236}">
                <a16:creationId xmlns:a16="http://schemas.microsoft.com/office/drawing/2014/main" id="{E0E0911C-DCF9-9B0E-488D-BA02A0652F6C}"/>
              </a:ext>
            </a:extLst>
          </p:cNvPr>
          <p:cNvSpPr txBox="1">
            <a:spLocks/>
          </p:cNvSpPr>
          <p:nvPr/>
        </p:nvSpPr>
        <p:spPr>
          <a:xfrm>
            <a:off x="566636" y="1556866"/>
            <a:ext cx="11058728" cy="4113054"/>
          </a:xfrm>
          <a:prstGeom prst="rect">
            <a:avLst/>
          </a:prstGeom>
        </p:spPr>
        <p:txBody>
          <a:bodyPr vert="horz" lIns="91440" tIns="45720" rIns="91440" bIns="45720" rtlCol="0" anchorCtr="0">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marL="457200" marR="0" algn="l">
              <a:lnSpc>
                <a:spcPct val="107000"/>
              </a:lnSpc>
            </a:pPr>
            <a:r>
              <a:rPr lang="en-US" sz="1800" cap="none" dirty="0">
                <a:effectLst/>
                <a:latin typeface="+mn-lt"/>
                <a:ea typeface="Calibri" panose="020F0502020204030204" pitchFamily="34" charset="0"/>
              </a:rPr>
              <a:t>We Try To Use How Smtp Enumeration Scanner And What That Does Is It Allows You To Look For A Valid For User Account Then We Could Potentially Crack The Passwords And Have Authenticated Access To An Smtp Server All Right, So To Do This We’re Going To Use Metasploit.</a:t>
            </a:r>
          </a:p>
          <a:p>
            <a:pPr marL="457200" marR="0" algn="l">
              <a:lnSpc>
                <a:spcPct val="107000"/>
              </a:lnSpc>
            </a:pPr>
            <a:r>
              <a:rPr lang="en-US" sz="1800" cap="none" dirty="0">
                <a:effectLst/>
                <a:latin typeface="+mn-lt"/>
                <a:ea typeface="Calibri" panose="020F0502020204030204" pitchFamily="34" charset="0"/>
              </a:rPr>
              <a:t>We Use Grep To Show The Scanner Type And Then We’re Going To Search Smtp.</a:t>
            </a:r>
          </a:p>
          <a:p>
            <a:pPr marL="457200" marR="0" algn="l">
              <a:lnSpc>
                <a:spcPct val="107000"/>
              </a:lnSpc>
            </a:pPr>
            <a:r>
              <a:rPr lang="en-US" sz="1800" cap="none" dirty="0">
                <a:effectLst/>
                <a:latin typeface="+mn-lt"/>
                <a:ea typeface="Calibri" panose="020F0502020204030204" pitchFamily="34" charset="0"/>
              </a:rPr>
              <a:t>And After This, We Use The </a:t>
            </a:r>
            <a:r>
              <a:rPr lang="en-US" sz="1800" cap="none" dirty="0" err="1">
                <a:effectLst/>
                <a:latin typeface="+mn-lt"/>
                <a:ea typeface="Calibri" panose="020F0502020204030204" pitchFamily="34" charset="0"/>
              </a:rPr>
              <a:t>Smtp_enum</a:t>
            </a:r>
            <a:r>
              <a:rPr lang="en-US" sz="1800" cap="none" dirty="0">
                <a:effectLst/>
                <a:latin typeface="+mn-lt"/>
                <a:ea typeface="Calibri" panose="020F0502020204030204" pitchFamily="34" charset="0"/>
              </a:rPr>
              <a:t>.</a:t>
            </a:r>
          </a:p>
          <a:p>
            <a:pPr marL="457200" marR="0" algn="l">
              <a:lnSpc>
                <a:spcPct val="107000"/>
              </a:lnSpc>
            </a:pPr>
            <a:r>
              <a:rPr lang="en-US" sz="1800" cap="none" dirty="0">
                <a:effectLst/>
                <a:latin typeface="+mn-lt"/>
                <a:ea typeface="Calibri" panose="020F0502020204030204" pitchFamily="34" charset="0"/>
              </a:rPr>
              <a:t>We Should Show Option Because Sometimes We Find The Options That Are Required To Make The Exploit.</a:t>
            </a:r>
          </a:p>
          <a:p>
            <a:pPr marL="457200" marR="0" algn="l">
              <a:lnSpc>
                <a:spcPct val="107000"/>
              </a:lnSpc>
            </a:pPr>
            <a:r>
              <a:rPr lang="en-US" sz="1800" cap="none" dirty="0">
                <a:effectLst/>
                <a:latin typeface="+mn-lt"/>
                <a:ea typeface="Calibri" panose="020F0502020204030204" pitchFamily="34" charset="0"/>
              </a:rPr>
              <a:t>We Found “</a:t>
            </a:r>
            <a:r>
              <a:rPr lang="en-US" sz="1800" cap="none" dirty="0" err="1">
                <a:effectLst/>
                <a:latin typeface="+mn-lt"/>
                <a:ea typeface="Calibri" panose="020F0502020204030204" pitchFamily="34" charset="0"/>
              </a:rPr>
              <a:t>Rhost</a:t>
            </a:r>
            <a:r>
              <a:rPr lang="en-US" sz="1800" cap="none" dirty="0">
                <a:effectLst/>
                <a:latin typeface="+mn-lt"/>
                <a:ea typeface="Calibri" panose="020F0502020204030204" pitchFamily="34" charset="0"/>
              </a:rPr>
              <a:t>” That Required And No Value In Here, So We Should Set The “</a:t>
            </a:r>
            <a:r>
              <a:rPr lang="en-US" sz="1800" cap="none" dirty="0" err="1">
                <a:effectLst/>
                <a:latin typeface="+mn-lt"/>
                <a:ea typeface="Calibri" panose="020F0502020204030204" pitchFamily="34" charset="0"/>
              </a:rPr>
              <a:t>Rhost</a:t>
            </a:r>
            <a:r>
              <a:rPr lang="en-US" sz="1800" cap="none" dirty="0">
                <a:effectLst/>
                <a:latin typeface="+mn-lt"/>
                <a:ea typeface="Calibri" panose="020F0502020204030204" pitchFamily="34" charset="0"/>
              </a:rPr>
              <a:t>” Option By The Target Machine.</a:t>
            </a:r>
          </a:p>
          <a:p>
            <a:pPr marL="457200" marR="0" algn="l">
              <a:lnSpc>
                <a:spcPct val="107000"/>
              </a:lnSpc>
            </a:pPr>
            <a:r>
              <a:rPr lang="en-US" sz="1800" cap="none" dirty="0">
                <a:effectLst/>
                <a:latin typeface="+mn-lt"/>
                <a:ea typeface="Calibri" panose="020F0502020204030204" pitchFamily="34" charset="0"/>
              </a:rPr>
              <a:t>And Exploit This Payload.</a:t>
            </a:r>
          </a:p>
          <a:p>
            <a:pPr marL="457200" marR="0" algn="l">
              <a:lnSpc>
                <a:spcPct val="107000"/>
              </a:lnSpc>
            </a:pPr>
            <a:r>
              <a:rPr lang="en-US" sz="1800" cap="none" dirty="0">
                <a:effectLst/>
                <a:latin typeface="+mn-lt"/>
                <a:ea typeface="Calibri" panose="020F0502020204030204" pitchFamily="34" charset="0"/>
              </a:rPr>
              <a:t>This Problem May Allow An Attacker To Steal A Victim’s Emails.</a:t>
            </a:r>
          </a:p>
        </p:txBody>
      </p:sp>
    </p:spTree>
    <p:extLst>
      <p:ext uri="{BB962C8B-B14F-4D97-AF65-F5344CB8AC3E}">
        <p14:creationId xmlns:p14="http://schemas.microsoft.com/office/powerpoint/2010/main" val="3918148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مجموعة 5">
            <a:extLst>
              <a:ext uri="{FF2B5EF4-FFF2-40B4-BE49-F238E27FC236}">
                <a16:creationId xmlns:a16="http://schemas.microsoft.com/office/drawing/2014/main" id="{35E79A44-6090-D4B7-F018-CD6BA40F5729}"/>
              </a:ext>
            </a:extLst>
          </p:cNvPr>
          <p:cNvGrpSpPr/>
          <p:nvPr/>
        </p:nvGrpSpPr>
        <p:grpSpPr>
          <a:xfrm>
            <a:off x="378328" y="247288"/>
            <a:ext cx="6197971" cy="2923930"/>
            <a:chOff x="0" y="0"/>
            <a:chExt cx="5944095" cy="2640330"/>
          </a:xfrm>
        </p:grpSpPr>
        <p:pic>
          <p:nvPicPr>
            <p:cNvPr id="7" name="صورة 6" descr="صورة تحتوي على نص, لقطة شاشة, برمجيات, برامج الوسائط المتعددة&#10;&#10;تم إنشاء الوصف تلقائياً">
              <a:extLst>
                <a:ext uri="{FF2B5EF4-FFF2-40B4-BE49-F238E27FC236}">
                  <a16:creationId xmlns:a16="http://schemas.microsoft.com/office/drawing/2014/main" id="{EA3ED11C-8219-EC42-F4B2-66A0FA7274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 y="0"/>
              <a:ext cx="5943600" cy="2640330"/>
            </a:xfrm>
            <a:prstGeom prst="rect">
              <a:avLst/>
            </a:prstGeom>
            <a:ln>
              <a:noFill/>
            </a:ln>
            <a:effectLst>
              <a:outerShdw blurRad="190500" algn="tl" rotWithShape="0">
                <a:srgbClr val="000000">
                  <a:alpha val="70000"/>
                </a:srgbClr>
              </a:outerShdw>
            </a:effectLst>
          </p:spPr>
        </p:pic>
        <p:sp>
          <p:nvSpPr>
            <p:cNvPr id="8" name="مستطيل 7">
              <a:extLst>
                <a:ext uri="{FF2B5EF4-FFF2-40B4-BE49-F238E27FC236}">
                  <a16:creationId xmlns:a16="http://schemas.microsoft.com/office/drawing/2014/main" id="{246E8382-D2E1-17C6-1089-3B338DC0AF76}"/>
                </a:ext>
              </a:extLst>
            </p:cNvPr>
            <p:cNvSpPr/>
            <p:nvPr/>
          </p:nvSpPr>
          <p:spPr>
            <a:xfrm>
              <a:off x="1039091" y="1774866"/>
              <a:ext cx="344031" cy="8600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مستطيل 8">
              <a:extLst>
                <a:ext uri="{FF2B5EF4-FFF2-40B4-BE49-F238E27FC236}">
                  <a16:creationId xmlns:a16="http://schemas.microsoft.com/office/drawing/2014/main" id="{706D546D-D0F1-2209-679A-5B1DF46D5787}"/>
                </a:ext>
              </a:extLst>
            </p:cNvPr>
            <p:cNvSpPr/>
            <p:nvPr/>
          </p:nvSpPr>
          <p:spPr>
            <a:xfrm>
              <a:off x="0" y="1869869"/>
              <a:ext cx="4762123" cy="50246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صورة 4" descr="صورة تحتوي على نص, لقطة شاشة, برمجيات, برامج الوسائط المتعددة&#10;&#10;تم إنشاء الوصف تلقائياً">
            <a:extLst>
              <a:ext uri="{FF2B5EF4-FFF2-40B4-BE49-F238E27FC236}">
                <a16:creationId xmlns:a16="http://schemas.microsoft.com/office/drawing/2014/main" id="{32B7EEE6-D726-B6E0-B5E9-7534BC6DE2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6299" y="3329793"/>
            <a:ext cx="5333611" cy="2847272"/>
          </a:xfrm>
          <a:prstGeom prst="rect">
            <a:avLst/>
          </a:prstGeom>
          <a:noFill/>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59754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صورة 7" descr="A screenshot of a computer&#10;&#10;Description automatically generated">
            <a:extLst>
              <a:ext uri="{FF2B5EF4-FFF2-40B4-BE49-F238E27FC236}">
                <a16:creationId xmlns:a16="http://schemas.microsoft.com/office/drawing/2014/main" id="{E378CAD3-D730-2F93-704A-5384C16063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463" y="3151762"/>
            <a:ext cx="5558537" cy="2556927"/>
          </a:xfrm>
          <a:prstGeom prst="rect">
            <a:avLst/>
          </a:prstGeom>
          <a:noFill/>
          <a:ln>
            <a:noFill/>
          </a:ln>
          <a:effectLst>
            <a:outerShdw blurRad="190500" algn="tl" rotWithShape="0">
              <a:srgbClr val="000000">
                <a:alpha val="70000"/>
              </a:srgbClr>
            </a:outerShdw>
          </a:effectLst>
        </p:spPr>
      </p:pic>
      <p:grpSp>
        <p:nvGrpSpPr>
          <p:cNvPr id="5" name="مجموعة 4">
            <a:extLst>
              <a:ext uri="{FF2B5EF4-FFF2-40B4-BE49-F238E27FC236}">
                <a16:creationId xmlns:a16="http://schemas.microsoft.com/office/drawing/2014/main" id="{E0BE9CCE-D314-7A79-6952-B6E178242EA7}"/>
              </a:ext>
            </a:extLst>
          </p:cNvPr>
          <p:cNvGrpSpPr/>
          <p:nvPr/>
        </p:nvGrpSpPr>
        <p:grpSpPr>
          <a:xfrm>
            <a:off x="6096000" y="138215"/>
            <a:ext cx="5946021" cy="2741172"/>
            <a:chOff x="0" y="0"/>
            <a:chExt cx="5943600" cy="2752090"/>
          </a:xfrm>
        </p:grpSpPr>
        <p:pic>
          <p:nvPicPr>
            <p:cNvPr id="6" name="صورة 5" descr="صورة تحتوي على نص, برمجيات, برامج الوسائط المتعددة, برنامج الرسومات&#10;&#10;تم إنشاء الوصف تلقائياً">
              <a:extLst>
                <a:ext uri="{FF2B5EF4-FFF2-40B4-BE49-F238E27FC236}">
                  <a16:creationId xmlns:a16="http://schemas.microsoft.com/office/drawing/2014/main" id="{CECACBF1-85F2-E595-D45C-AE22482001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43600" cy="2752090"/>
            </a:xfrm>
            <a:prstGeom prst="rect">
              <a:avLst/>
            </a:prstGeom>
            <a:ln>
              <a:noFill/>
            </a:ln>
            <a:effectLst>
              <a:outerShdw blurRad="190500" algn="tl" rotWithShape="0">
                <a:srgbClr val="000000">
                  <a:alpha val="70000"/>
                </a:srgbClr>
              </a:outerShdw>
            </a:effectLst>
          </p:spPr>
        </p:pic>
        <p:sp>
          <p:nvSpPr>
            <p:cNvPr id="7" name="مستطيل 6">
              <a:extLst>
                <a:ext uri="{FF2B5EF4-FFF2-40B4-BE49-F238E27FC236}">
                  <a16:creationId xmlns:a16="http://schemas.microsoft.com/office/drawing/2014/main" id="{26CC661A-7324-44DB-9FFC-0D2663094A91}"/>
                </a:ext>
              </a:extLst>
            </p:cNvPr>
            <p:cNvSpPr/>
            <p:nvPr/>
          </p:nvSpPr>
          <p:spPr>
            <a:xfrm>
              <a:off x="29193" y="1780804"/>
              <a:ext cx="4785756" cy="84908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4083940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B9D75AA-C4B6-E030-8AC2-62887A644917}"/>
              </a:ext>
            </a:extLst>
          </p:cNvPr>
          <p:cNvSpPr>
            <a:spLocks noGrp="1"/>
          </p:cNvSpPr>
          <p:nvPr>
            <p:ph type="title"/>
          </p:nvPr>
        </p:nvSpPr>
        <p:spPr/>
        <p:txBody>
          <a:bodyPr/>
          <a:lstStyle/>
          <a:p>
            <a:pPr algn="l"/>
            <a:r>
              <a:rPr lang="en-US" b="1" cap="none" dirty="0">
                <a:solidFill>
                  <a:srgbClr val="00B050"/>
                </a:solidFill>
              </a:rPr>
              <a:t>Mitigation</a:t>
            </a:r>
          </a:p>
        </p:txBody>
      </p:sp>
      <p:sp>
        <p:nvSpPr>
          <p:cNvPr id="3" name="عنصر نائب للمحتوى 2">
            <a:extLst>
              <a:ext uri="{FF2B5EF4-FFF2-40B4-BE49-F238E27FC236}">
                <a16:creationId xmlns:a16="http://schemas.microsoft.com/office/drawing/2014/main" id="{AF391B81-34FD-D5A6-A10D-40DDCEBAC285}"/>
              </a:ext>
            </a:extLst>
          </p:cNvPr>
          <p:cNvSpPr>
            <a:spLocks noGrp="1"/>
          </p:cNvSpPr>
          <p:nvPr>
            <p:ph sz="quarter" idx="15"/>
          </p:nvPr>
        </p:nvSpPr>
        <p:spPr/>
        <p:txBody>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To secure SMTP on port 25/TCP, the following measures are recommended:</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Implement strong authentication</a:t>
            </a:r>
            <a:r>
              <a:rPr lang="en-US" sz="1800" dirty="0">
                <a:effectLst/>
                <a:latin typeface="Calibri" panose="020F0502020204030204" pitchFamily="34" charset="0"/>
                <a:ea typeface="Calibri" panose="020F0502020204030204" pitchFamily="34" charset="0"/>
              </a:rPr>
              <a:t> mechanisms (e.g., SMTP AUTH) to prevent unauthorized access.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Enable anti-spam and anti-malware filtering</a:t>
            </a:r>
            <a:r>
              <a:rPr lang="en-US" sz="1800" dirty="0">
                <a:effectLst/>
                <a:latin typeface="Calibri" panose="020F0502020204030204" pitchFamily="34" charset="0"/>
                <a:ea typeface="Calibri" panose="020F0502020204030204" pitchFamily="34" charset="0"/>
              </a:rPr>
              <a:t> to block malicious emails.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Calibri" panose="020F0502020204030204" pitchFamily="34" charset="0"/>
              </a:rPr>
              <a:t>R</a:t>
            </a:r>
            <a:r>
              <a:rPr lang="en-US" sz="1800" b="1" dirty="0">
                <a:effectLst/>
                <a:latin typeface="Calibri" panose="020F0502020204030204" pitchFamily="34" charset="0"/>
                <a:ea typeface="Calibri" panose="020F0502020204030204" pitchFamily="34" charset="0"/>
              </a:rPr>
              <a:t>egularly update</a:t>
            </a:r>
            <a:r>
              <a:rPr lang="en-US" sz="1800" dirty="0">
                <a:effectLst/>
                <a:latin typeface="Calibri" panose="020F0502020204030204" pitchFamily="34" charset="0"/>
                <a:ea typeface="Calibri" panose="020F0502020204030204" pitchFamily="34" charset="0"/>
              </a:rPr>
              <a:t> SMTP server software to patch vulnerabilities.</a:t>
            </a:r>
          </a:p>
          <a:p>
            <a:endParaRPr lang="en-US" dirty="0"/>
          </a:p>
        </p:txBody>
      </p:sp>
      <p:pic>
        <p:nvPicPr>
          <p:cNvPr id="5" name="Picture 69">
            <a:extLst>
              <a:ext uri="{FF2B5EF4-FFF2-40B4-BE49-F238E27FC236}">
                <a16:creationId xmlns:a16="http://schemas.microsoft.com/office/drawing/2014/main" id="{176D5123-8CE8-2341-88C6-DC3C1332FEF8}"/>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5967222" y="2344366"/>
            <a:ext cx="6046336" cy="2380447"/>
          </a:xfrm>
          <a:prstGeom prst="rect">
            <a:avLst/>
          </a:prstGeom>
        </p:spPr>
      </p:pic>
    </p:spTree>
    <p:extLst>
      <p:ext uri="{BB962C8B-B14F-4D97-AF65-F5344CB8AC3E}">
        <p14:creationId xmlns:p14="http://schemas.microsoft.com/office/powerpoint/2010/main" val="3980228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039532F-F265-24EC-D369-C530F0EA1E18}"/>
              </a:ext>
            </a:extLst>
          </p:cNvPr>
          <p:cNvSpPr>
            <a:spLocks noGrp="1"/>
          </p:cNvSpPr>
          <p:nvPr>
            <p:ph type="title"/>
          </p:nvPr>
        </p:nvSpPr>
        <p:spPr>
          <a:xfrm>
            <a:off x="372894" y="46910"/>
            <a:ext cx="10515600" cy="1325563"/>
          </a:xfrm>
        </p:spPr>
        <p:txBody>
          <a:bodyPr/>
          <a:lstStyle/>
          <a:p>
            <a:pPr algn="l"/>
            <a:r>
              <a:rPr lang="fr-FR" b="1" cap="none" dirty="0">
                <a:solidFill>
                  <a:srgbClr val="FF0000"/>
                </a:solidFill>
              </a:rPr>
              <a:t>2.HTTP On Port 80/</a:t>
            </a:r>
            <a:r>
              <a:rPr lang="fr-FR" b="1" cap="none" dirty="0" err="1">
                <a:solidFill>
                  <a:srgbClr val="FF0000"/>
                </a:solidFill>
              </a:rPr>
              <a:t>Tcp</a:t>
            </a:r>
            <a:r>
              <a:rPr lang="fr-FR" b="1" cap="none" dirty="0">
                <a:solidFill>
                  <a:srgbClr val="FF0000"/>
                </a:solidFill>
              </a:rPr>
              <a:t>:</a:t>
            </a:r>
            <a:endParaRPr lang="en-US" b="1" cap="none" dirty="0">
              <a:solidFill>
                <a:srgbClr val="FF0000"/>
              </a:solidFill>
            </a:endParaRPr>
          </a:p>
        </p:txBody>
      </p:sp>
      <p:sp>
        <p:nvSpPr>
          <p:cNvPr id="3" name="عنصر نائب للمحتوى 2">
            <a:extLst>
              <a:ext uri="{FF2B5EF4-FFF2-40B4-BE49-F238E27FC236}">
                <a16:creationId xmlns:a16="http://schemas.microsoft.com/office/drawing/2014/main" id="{567D4AB5-D08D-48DF-DCD5-D6D27D00FBC6}"/>
              </a:ext>
            </a:extLst>
          </p:cNvPr>
          <p:cNvSpPr>
            <a:spLocks noGrp="1"/>
          </p:cNvSpPr>
          <p:nvPr>
            <p:ph sz="quarter" idx="15"/>
          </p:nvPr>
        </p:nvSpPr>
        <p:spPr>
          <a:xfrm>
            <a:off x="605547" y="1090371"/>
            <a:ext cx="10980906" cy="4113054"/>
          </a:xfrm>
        </p:spPr>
        <p:txBody>
          <a:bodyPr>
            <a:noAutofit/>
          </a:bodyPr>
          <a:lstStyle/>
          <a:p>
            <a:pPr marL="457200" marR="0">
              <a:lnSpc>
                <a:spcPct val="107000"/>
              </a:lnSpc>
            </a:pPr>
            <a:r>
              <a:rPr lang="en-GB" b="1" dirty="0">
                <a:effectLst/>
                <a:latin typeface="Calibri" panose="020F0502020204030204" pitchFamily="34" charset="0"/>
                <a:ea typeface="Calibri" panose="020F0502020204030204" pitchFamily="34" charset="0"/>
              </a:rPr>
              <a:t>The first step is to identify the HTTP server version and any running web applications. By scanning port 80 using </a:t>
            </a:r>
            <a:r>
              <a:rPr lang="en-GB" b="1" dirty="0" err="1">
                <a:effectLst/>
                <a:latin typeface="Calibri" panose="020F0502020204030204" pitchFamily="34" charset="0"/>
                <a:ea typeface="Calibri" panose="020F0502020204030204" pitchFamily="34" charset="0"/>
              </a:rPr>
              <a:t>nmap</a:t>
            </a:r>
            <a:r>
              <a:rPr lang="en-GB" b="1" dirty="0">
                <a:effectLst/>
                <a:latin typeface="Calibri" panose="020F0502020204030204" pitchFamily="34" charset="0"/>
                <a:ea typeface="Calibri" panose="020F0502020204030204" pitchFamily="34" charset="0"/>
              </a:rPr>
              <a:t> or directly connecting to the web service using a browser, we can gather information such as:</a:t>
            </a:r>
            <a:endParaRPr lang="en-US" b="1" dirty="0">
              <a:effectLst/>
              <a:latin typeface="Calibri" panose="020F0502020204030204" pitchFamily="34" charset="0"/>
              <a:ea typeface="Calibri" panose="020F0502020204030204" pitchFamily="34" charset="0"/>
            </a:endParaRPr>
          </a:p>
          <a:p>
            <a:pPr marL="342900" marR="0" lvl="0" indent="-342900">
              <a:lnSpc>
                <a:spcPct val="107000"/>
              </a:lnSpc>
              <a:buSzPts val="1000"/>
              <a:buFont typeface="Symbol" panose="05050102010706020507" pitchFamily="18" charset="2"/>
              <a:buChar char=""/>
              <a:tabLst>
                <a:tab pos="457200" algn="l"/>
              </a:tabLst>
            </a:pPr>
            <a:r>
              <a:rPr lang="en-GB" b="1" dirty="0">
                <a:effectLst/>
                <a:latin typeface="Calibri" panose="020F0502020204030204" pitchFamily="34" charset="0"/>
                <a:ea typeface="Calibri" panose="020F0502020204030204" pitchFamily="34" charset="0"/>
              </a:rPr>
              <a:t>The web server software (e.g., Apache)</a:t>
            </a:r>
            <a:endParaRPr lang="en-US" b="1" dirty="0">
              <a:effectLst/>
              <a:latin typeface="Calibri" panose="020F0502020204030204" pitchFamily="34" charset="0"/>
              <a:ea typeface="Calibri" panose="020F0502020204030204" pitchFamily="34" charset="0"/>
            </a:endParaRPr>
          </a:p>
          <a:p>
            <a:pPr marL="342900" marR="0" lvl="0" indent="-342900">
              <a:lnSpc>
                <a:spcPct val="107000"/>
              </a:lnSpc>
              <a:buSzPts val="1000"/>
              <a:buFont typeface="Symbol" panose="05050102010706020507" pitchFamily="18" charset="2"/>
              <a:buChar char=""/>
              <a:tabLst>
                <a:tab pos="457200" algn="l"/>
              </a:tabLst>
            </a:pPr>
            <a:r>
              <a:rPr lang="en-GB" b="1" dirty="0">
                <a:effectLst/>
                <a:latin typeface="Calibri" panose="020F0502020204030204" pitchFamily="34" charset="0"/>
                <a:ea typeface="Calibri" panose="020F0502020204030204" pitchFamily="34" charset="0"/>
              </a:rPr>
              <a:t>Web application versions</a:t>
            </a:r>
            <a:endParaRPr lang="en-US" b="1" dirty="0">
              <a:effectLst/>
              <a:latin typeface="Calibri" panose="020F0502020204030204" pitchFamily="34" charset="0"/>
              <a:ea typeface="Calibri" panose="020F0502020204030204" pitchFamily="34" charset="0"/>
            </a:endParaRPr>
          </a:p>
          <a:p>
            <a:pPr marL="342900" marR="0" lvl="0" indent="-342900">
              <a:lnSpc>
                <a:spcPct val="107000"/>
              </a:lnSpc>
              <a:buSzPts val="1000"/>
              <a:buFont typeface="Symbol" panose="05050102010706020507" pitchFamily="18" charset="2"/>
              <a:buChar char=""/>
              <a:tabLst>
                <a:tab pos="457200" algn="l"/>
              </a:tabLst>
            </a:pPr>
            <a:r>
              <a:rPr lang="en-GB" b="1" dirty="0">
                <a:effectLst/>
                <a:latin typeface="Calibri" panose="020F0502020204030204" pitchFamily="34" charset="0"/>
                <a:ea typeface="Calibri" panose="020F0502020204030204" pitchFamily="34" charset="0"/>
              </a:rPr>
              <a:t>Directory structures</a:t>
            </a:r>
            <a:endParaRPr lang="en-US" b="1" dirty="0">
              <a:effectLst/>
              <a:latin typeface="Calibri" panose="020F0502020204030204" pitchFamily="34" charset="0"/>
              <a:ea typeface="Calibri" panose="020F0502020204030204" pitchFamily="34" charset="0"/>
            </a:endParaRPr>
          </a:p>
          <a:p>
            <a:pPr marL="457200" marR="0">
              <a:lnSpc>
                <a:spcPct val="107000"/>
              </a:lnSpc>
            </a:pPr>
            <a:r>
              <a:rPr lang="en-GB" b="1" dirty="0">
                <a:effectLst/>
                <a:latin typeface="Calibri" panose="020F0502020204030204" pitchFamily="34" charset="0"/>
                <a:ea typeface="Calibri" panose="020F0502020204030204" pitchFamily="34" charset="0"/>
              </a:rPr>
              <a:t>Next, we use Metasploit to search for any vulnerabilities that can be exploited, such as: Directory Traversal: This could allow us to access files and directories outside of the web root.</a:t>
            </a:r>
            <a:endParaRPr lang="en-US" b="1" dirty="0">
              <a:effectLst/>
              <a:latin typeface="Calibri" panose="020F0502020204030204" pitchFamily="34" charset="0"/>
              <a:ea typeface="Calibri" panose="020F0502020204030204" pitchFamily="34" charset="0"/>
            </a:endParaRPr>
          </a:p>
          <a:p>
            <a:pPr marL="457200" marR="0">
              <a:lnSpc>
                <a:spcPct val="107000"/>
              </a:lnSpc>
            </a:pPr>
            <a:r>
              <a:rPr lang="en-GB" b="1" dirty="0">
                <a:effectLst/>
                <a:latin typeface="Calibri" panose="020F0502020204030204" pitchFamily="34" charset="0"/>
                <a:ea typeface="Calibri" panose="020F0502020204030204" pitchFamily="34" charset="0"/>
              </a:rPr>
              <a:t> </a:t>
            </a:r>
            <a:r>
              <a:rPr lang="en-US" b="1" dirty="0">
                <a:effectLst/>
                <a:latin typeface="Calibri" panose="020F0502020204030204" pitchFamily="34" charset="0"/>
                <a:ea typeface="Calibri" panose="020F0502020204030204" pitchFamily="34" charset="0"/>
              </a:rPr>
              <a:t>We should show option because sometimes we find the options that are required to make the exploit.</a:t>
            </a:r>
          </a:p>
          <a:p>
            <a:pPr marL="457200" marR="0">
              <a:lnSpc>
                <a:spcPct val="107000"/>
              </a:lnSpc>
            </a:pPr>
            <a:r>
              <a:rPr lang="en-US" b="1" dirty="0">
                <a:effectLst/>
                <a:latin typeface="Calibri" panose="020F0502020204030204" pitchFamily="34" charset="0"/>
                <a:ea typeface="Calibri" panose="020F0502020204030204" pitchFamily="34" charset="0"/>
              </a:rPr>
              <a:t>We found “RHOST” that required and no value in here, so we should set the “RHOST” option by the target machine.</a:t>
            </a:r>
          </a:p>
          <a:p>
            <a:pPr marL="457200" marR="0">
              <a:lnSpc>
                <a:spcPct val="107000"/>
              </a:lnSpc>
            </a:pPr>
            <a:r>
              <a:rPr lang="en-US" b="1" dirty="0">
                <a:effectLst/>
                <a:latin typeface="Calibri" panose="020F0502020204030204" pitchFamily="34" charset="0"/>
                <a:ea typeface="Calibri" panose="020F0502020204030204" pitchFamily="34" charset="0"/>
              </a:rPr>
              <a:t>And exploit this payload.</a:t>
            </a:r>
            <a:r>
              <a:rPr lang="en-GB" b="1" dirty="0">
                <a:effectLst/>
                <a:latin typeface="Calibri" panose="020F0502020204030204" pitchFamily="34" charset="0"/>
                <a:ea typeface="Calibri" panose="020F0502020204030204" pitchFamily="34" charset="0"/>
              </a:rPr>
              <a:t> </a:t>
            </a:r>
            <a:endParaRPr lang="en-US" b="1" dirty="0">
              <a:effectLst/>
              <a:latin typeface="Calibri" panose="020F0502020204030204" pitchFamily="34" charset="0"/>
              <a:ea typeface="Calibri" panose="020F0502020204030204" pitchFamily="34" charset="0"/>
            </a:endParaRPr>
          </a:p>
          <a:p>
            <a:r>
              <a:rPr lang="en-US" b="1" dirty="0">
                <a:effectLst/>
                <a:latin typeface="Calibri" panose="020F0502020204030204" pitchFamily="34" charset="0"/>
                <a:ea typeface="Calibri" panose="020F0502020204030204" pitchFamily="34" charset="0"/>
              </a:rPr>
              <a:t>This problem may allow an attacker to Directory Traversal</a:t>
            </a:r>
            <a:endParaRPr lang="en-US" b="1" dirty="0"/>
          </a:p>
        </p:txBody>
      </p:sp>
    </p:spTree>
    <p:extLst>
      <p:ext uri="{BB962C8B-B14F-4D97-AF65-F5344CB8AC3E}">
        <p14:creationId xmlns:p14="http://schemas.microsoft.com/office/powerpoint/2010/main" val="597087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6" descr="A computer screen shot of a computer program&#10;&#10;Description automatically generated">
            <a:extLst>
              <a:ext uri="{FF2B5EF4-FFF2-40B4-BE49-F238E27FC236}">
                <a16:creationId xmlns:a16="http://schemas.microsoft.com/office/drawing/2014/main" id="{AD8A980F-5C1D-59DE-A3EC-CD85A9B404EE}"/>
              </a:ext>
            </a:extLst>
          </p:cNvPr>
          <p:cNvPicPr>
            <a:picLocks noChangeAspect="1"/>
          </p:cNvPicPr>
          <p:nvPr/>
        </p:nvPicPr>
        <p:blipFill>
          <a:blip r:embed="rId2">
            <a:extLst>
              <a:ext uri="{28A0092B-C50C-407E-A947-70E740481C1C}">
                <a14:useLocalDpi xmlns:a14="http://schemas.microsoft.com/office/drawing/2010/main" val="0"/>
              </a:ext>
            </a:extLst>
          </a:blip>
          <a:srcRect r="20732" b="-1"/>
          <a:stretch/>
        </p:blipFill>
        <p:spPr bwMode="auto">
          <a:xfrm>
            <a:off x="186559" y="255472"/>
            <a:ext cx="5541578" cy="4439291"/>
          </a:xfrm>
          <a:prstGeom prst="rect">
            <a:avLst/>
          </a:prstGeom>
          <a:noFill/>
          <a:ln>
            <a:noFill/>
          </a:ln>
        </p:spPr>
      </p:pic>
      <p:pic>
        <p:nvPicPr>
          <p:cNvPr id="6" name="Picture 35" descr="A screenshot of a computer&#10;&#10;Description automatically generated">
            <a:extLst>
              <a:ext uri="{FF2B5EF4-FFF2-40B4-BE49-F238E27FC236}">
                <a16:creationId xmlns:a16="http://schemas.microsoft.com/office/drawing/2014/main" id="{AE7C7246-67A4-1269-EA11-4433B83936EC}"/>
              </a:ext>
            </a:extLst>
          </p:cNvPr>
          <p:cNvPicPr>
            <a:picLocks noChangeAspect="1"/>
          </p:cNvPicPr>
          <p:nvPr/>
        </p:nvPicPr>
        <p:blipFill>
          <a:blip r:embed="rId3" cstate="print">
            <a:extLst>
              <a:ext uri="{28A0092B-C50C-407E-A947-70E740481C1C}">
                <a14:useLocalDpi xmlns:a14="http://schemas.microsoft.com/office/drawing/2010/main" val="0"/>
              </a:ext>
            </a:extLst>
          </a:blip>
          <a:srcRect r="36648" b="-2"/>
          <a:stretch/>
        </p:blipFill>
        <p:spPr bwMode="auto">
          <a:xfrm>
            <a:off x="6463864" y="1600726"/>
            <a:ext cx="5541577" cy="4439291"/>
          </a:xfrm>
          <a:prstGeom prst="rect">
            <a:avLst/>
          </a:prstGeom>
          <a:noFill/>
          <a:ln>
            <a:noFill/>
          </a:ln>
        </p:spPr>
      </p:pic>
    </p:spTree>
    <p:extLst>
      <p:ext uri="{BB962C8B-B14F-4D97-AF65-F5344CB8AC3E}">
        <p14:creationId xmlns:p14="http://schemas.microsoft.com/office/powerpoint/2010/main" val="936298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7" descr="A screenshot of a computer&#10;&#10;Description automatically generated">
            <a:extLst>
              <a:ext uri="{FF2B5EF4-FFF2-40B4-BE49-F238E27FC236}">
                <a16:creationId xmlns:a16="http://schemas.microsoft.com/office/drawing/2014/main" id="{E509669A-2F29-0976-9C93-11EFD3C0D753}"/>
              </a:ext>
            </a:extLst>
          </p:cNvPr>
          <p:cNvPicPr>
            <a:picLocks noGrp="1" noChangeAspect="1"/>
          </p:cNvPicPr>
          <p:nvPr>
            <p:ph sz="quarter" idx="15"/>
          </p:nvPr>
        </p:nvPicPr>
        <p:blipFill>
          <a:blip r:embed="rId2" cstate="print">
            <a:extLst>
              <a:ext uri="{28A0092B-C50C-407E-A947-70E740481C1C}">
                <a14:useLocalDpi xmlns:a14="http://schemas.microsoft.com/office/drawing/2010/main" val="0"/>
              </a:ext>
            </a:extLst>
          </a:blip>
          <a:srcRect/>
          <a:stretch>
            <a:fillRect/>
          </a:stretch>
        </p:blipFill>
        <p:spPr bwMode="auto">
          <a:xfrm>
            <a:off x="344213" y="510605"/>
            <a:ext cx="5133975" cy="1712521"/>
          </a:xfrm>
          <a:prstGeom prst="rect">
            <a:avLst/>
          </a:prstGeom>
          <a:noFill/>
          <a:ln>
            <a:noFill/>
          </a:ln>
        </p:spPr>
      </p:pic>
      <p:pic>
        <p:nvPicPr>
          <p:cNvPr id="6" name="Picture 38" descr="A screenshot of a computer program&#10;&#10;Description automatically generated">
            <a:extLst>
              <a:ext uri="{FF2B5EF4-FFF2-40B4-BE49-F238E27FC236}">
                <a16:creationId xmlns:a16="http://schemas.microsoft.com/office/drawing/2014/main" id="{D4A75F09-E4E8-B5F2-61F9-651CFA15C001}"/>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451053" y="510605"/>
            <a:ext cx="5133975" cy="1614557"/>
          </a:xfrm>
          <a:prstGeom prst="rect">
            <a:avLst/>
          </a:prstGeom>
          <a:noFill/>
          <a:ln>
            <a:noFill/>
          </a:ln>
        </p:spPr>
      </p:pic>
      <p:pic>
        <p:nvPicPr>
          <p:cNvPr id="7" name="Picture 39" descr="A screenshot of a computer program&#10;&#10;Description automatically generated">
            <a:extLst>
              <a:ext uri="{FF2B5EF4-FFF2-40B4-BE49-F238E27FC236}">
                <a16:creationId xmlns:a16="http://schemas.microsoft.com/office/drawing/2014/main" id="{2FEEF09A-D99A-6D29-A022-426DBC0E581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4213" y="3429000"/>
            <a:ext cx="5325788" cy="1623910"/>
          </a:xfrm>
          <a:prstGeom prst="rect">
            <a:avLst/>
          </a:prstGeom>
          <a:noFill/>
          <a:ln>
            <a:noFill/>
          </a:ln>
        </p:spPr>
      </p:pic>
      <p:pic>
        <p:nvPicPr>
          <p:cNvPr id="8" name="Picture 40" descr="A screenshot of a computer program&#10;&#10;Description automatically generated">
            <a:extLst>
              <a:ext uri="{FF2B5EF4-FFF2-40B4-BE49-F238E27FC236}">
                <a16:creationId xmlns:a16="http://schemas.microsoft.com/office/drawing/2014/main" id="{1258FF6F-C25A-7245-AA94-E93E6DFAF3D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00094" y="2668302"/>
            <a:ext cx="5943600" cy="3371215"/>
          </a:xfrm>
          <a:prstGeom prst="rect">
            <a:avLst/>
          </a:prstGeom>
          <a:noFill/>
          <a:ln>
            <a:noFill/>
          </a:ln>
        </p:spPr>
      </p:pic>
    </p:spTree>
    <p:extLst>
      <p:ext uri="{BB962C8B-B14F-4D97-AF65-F5344CB8AC3E}">
        <p14:creationId xmlns:p14="http://schemas.microsoft.com/office/powerpoint/2010/main" val="1505215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1">
            <a:extLst>
              <a:ext uri="{FF2B5EF4-FFF2-40B4-BE49-F238E27FC236}">
                <a16:creationId xmlns:a16="http://schemas.microsoft.com/office/drawing/2014/main" id="{AAF34436-3E39-821C-B688-C5CA121E1CCF}"/>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417786" y="834516"/>
            <a:ext cx="5133975" cy="518161"/>
          </a:xfrm>
          <a:prstGeom prst="rect">
            <a:avLst/>
          </a:prstGeom>
          <a:noFill/>
          <a:ln>
            <a:noFill/>
          </a:ln>
        </p:spPr>
      </p:pic>
      <p:pic>
        <p:nvPicPr>
          <p:cNvPr id="6" name="Picture 42" descr="A screen shot of a computer code&#10;&#10;Description automatically generated">
            <a:extLst>
              <a:ext uri="{FF2B5EF4-FFF2-40B4-BE49-F238E27FC236}">
                <a16:creationId xmlns:a16="http://schemas.microsoft.com/office/drawing/2014/main" id="{337F6951-8796-4409-1419-6BE247F287C2}"/>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7934294" y="562374"/>
            <a:ext cx="2987299" cy="1272650"/>
          </a:xfrm>
          <a:prstGeom prst="rect">
            <a:avLst/>
          </a:prstGeom>
          <a:noFill/>
          <a:ln>
            <a:noFill/>
          </a:ln>
        </p:spPr>
      </p:pic>
      <p:pic>
        <p:nvPicPr>
          <p:cNvPr id="7" name="Picture 43" descr="A computer screen shot of a computer screen&#10;&#10;Description automatically generated">
            <a:extLst>
              <a:ext uri="{FF2B5EF4-FFF2-40B4-BE49-F238E27FC236}">
                <a16:creationId xmlns:a16="http://schemas.microsoft.com/office/drawing/2014/main" id="{D2FEC427-C22D-E86E-1C31-27CCC53502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7786" y="2121426"/>
            <a:ext cx="5562600" cy="3561080"/>
          </a:xfrm>
          <a:prstGeom prst="rect">
            <a:avLst/>
          </a:prstGeom>
          <a:noFill/>
          <a:ln>
            <a:noFill/>
          </a:ln>
        </p:spPr>
      </p:pic>
      <p:sp>
        <p:nvSpPr>
          <p:cNvPr id="9" name="مربع نص 8">
            <a:extLst>
              <a:ext uri="{FF2B5EF4-FFF2-40B4-BE49-F238E27FC236}">
                <a16:creationId xmlns:a16="http://schemas.microsoft.com/office/drawing/2014/main" id="{53768995-70D8-5BAE-4FB7-2AE338095A56}"/>
              </a:ext>
            </a:extLst>
          </p:cNvPr>
          <p:cNvSpPr txBox="1"/>
          <p:nvPr/>
        </p:nvSpPr>
        <p:spPr>
          <a:xfrm>
            <a:off x="6211616" y="3230051"/>
            <a:ext cx="5383754" cy="671915"/>
          </a:xfrm>
          <a:prstGeom prst="rect">
            <a:avLst/>
          </a:prstGeom>
          <a:noFill/>
        </p:spPr>
        <p:txBody>
          <a:bodyPr wrap="square">
            <a:spAutoFit/>
          </a:bodyPr>
          <a:lstStyle/>
          <a:p>
            <a:pPr marL="0" marR="0">
              <a:lnSpc>
                <a:spcPct val="107000"/>
              </a:lnSpc>
              <a:spcAft>
                <a:spcPts val="800"/>
              </a:spcAft>
            </a:pPr>
            <a:r>
              <a:rPr lang="en-US" sz="1800" b="1" dirty="0">
                <a:effectLst/>
                <a:latin typeface="Calibri" panose="020F0502020204030204" pitchFamily="34" charset="0"/>
                <a:ea typeface="Calibri" panose="020F0502020204030204" pitchFamily="34" charset="0"/>
              </a:rPr>
              <a:t>So I can access the password file and get the email and password of the users </a:t>
            </a:r>
            <a:endParaRPr lang="en-US" sz="12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82678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BEBF4C1-FCD3-A014-A3FC-658E18469E89}"/>
              </a:ext>
            </a:extLst>
          </p:cNvPr>
          <p:cNvSpPr>
            <a:spLocks noGrp="1"/>
          </p:cNvSpPr>
          <p:nvPr>
            <p:ph type="title"/>
          </p:nvPr>
        </p:nvSpPr>
        <p:spPr/>
        <p:txBody>
          <a:bodyPr/>
          <a:lstStyle/>
          <a:p>
            <a:pPr algn="l"/>
            <a:r>
              <a:rPr lang="en-US" b="1" cap="none" dirty="0">
                <a:solidFill>
                  <a:srgbClr val="00B050"/>
                </a:solidFill>
              </a:rPr>
              <a:t>Mitigation</a:t>
            </a:r>
          </a:p>
        </p:txBody>
      </p:sp>
      <p:sp>
        <p:nvSpPr>
          <p:cNvPr id="3" name="عنصر نائب للمحتوى 2">
            <a:extLst>
              <a:ext uri="{FF2B5EF4-FFF2-40B4-BE49-F238E27FC236}">
                <a16:creationId xmlns:a16="http://schemas.microsoft.com/office/drawing/2014/main" id="{8FC891AF-40B4-0E4A-EB88-BE40DC6B5884}"/>
              </a:ext>
            </a:extLst>
          </p:cNvPr>
          <p:cNvSpPr>
            <a:spLocks noGrp="1"/>
          </p:cNvSpPr>
          <p:nvPr>
            <p:ph sz="quarter" idx="15"/>
          </p:nvPr>
        </p:nvSpPr>
        <p:spPr>
          <a:xfrm>
            <a:off x="838200" y="1984882"/>
            <a:ext cx="9307749" cy="2120190"/>
          </a:xfrm>
        </p:spPr>
        <p:txBody>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To secure HTTP on port 80/TCP, implement the following steps: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Migrate to HTTPS</a:t>
            </a:r>
            <a:r>
              <a:rPr lang="en-US" sz="1800" dirty="0">
                <a:effectLst/>
                <a:latin typeface="Calibri" panose="020F0502020204030204" pitchFamily="34" charset="0"/>
                <a:ea typeface="Calibri" panose="020F0502020204030204" pitchFamily="34" charset="0"/>
              </a:rPr>
              <a:t> by using SSL/TLS certificates to encrypt web traffic.</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Enforce HTTPS</a:t>
            </a:r>
            <a:r>
              <a:rPr lang="en-US" sz="1800" dirty="0">
                <a:effectLst/>
                <a:latin typeface="Calibri" panose="020F0502020204030204" pitchFamily="34" charset="0"/>
                <a:ea typeface="Calibri" panose="020F0502020204030204" pitchFamily="34" charset="0"/>
              </a:rPr>
              <a:t> redirection to ensure secure communication.</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Regularly patch and update</a:t>
            </a:r>
            <a:r>
              <a:rPr lang="en-US" sz="1800" dirty="0">
                <a:effectLst/>
                <a:latin typeface="Calibri" panose="020F0502020204030204" pitchFamily="34" charset="0"/>
                <a:ea typeface="Calibri" panose="020F0502020204030204" pitchFamily="34" charset="0"/>
              </a:rPr>
              <a:t> web servers and applications to prevent exploitation.</a:t>
            </a:r>
          </a:p>
          <a:p>
            <a:endParaRPr lang="en-US" dirty="0"/>
          </a:p>
        </p:txBody>
      </p:sp>
    </p:spTree>
    <p:extLst>
      <p:ext uri="{BB962C8B-B14F-4D97-AF65-F5344CB8AC3E}">
        <p14:creationId xmlns:p14="http://schemas.microsoft.com/office/powerpoint/2010/main" val="177240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عنصر نائب للصورة 9" descr="صورة تحتوي على شخص, الحاسوب, تلبيس, الوجه الإنساني&#10;&#10;تم إنشاء الوصف تلقائياً">
            <a:extLst>
              <a:ext uri="{FF2B5EF4-FFF2-40B4-BE49-F238E27FC236}">
                <a16:creationId xmlns:a16="http://schemas.microsoft.com/office/drawing/2014/main" id="{5308502F-6FD8-AB8E-C287-F9E5CD41E7AA}"/>
              </a:ext>
            </a:extLst>
          </p:cNvPr>
          <p:cNvPicPr>
            <a:picLocks noGrp="1" noChangeAspect="1"/>
          </p:cNvPicPr>
          <p:nvPr>
            <p:ph type="pic" sz="quarter" idx="11"/>
          </p:nvPr>
        </p:nvPicPr>
        <p:blipFill>
          <a:blip r:embed="rId3">
            <a:alphaModFix amt="70000"/>
            <a:extLst>
              <a:ext uri="{28A0092B-C50C-407E-A947-70E740481C1C}">
                <a14:useLocalDpi xmlns:a14="http://schemas.microsoft.com/office/drawing/2010/main" val="0"/>
              </a:ext>
            </a:extLst>
          </a:blip>
          <a:srcRect t="25091" b="18659"/>
          <a:stretch/>
        </p:blipFill>
        <p:spPr>
          <a:xfrm>
            <a:off x="20" y="10"/>
            <a:ext cx="12191980" cy="6857990"/>
          </a:xfrm>
          <a:noFill/>
        </p:spPr>
      </p:pic>
      <p:sp>
        <p:nvSpPr>
          <p:cNvPr id="4" name="عنوان 3">
            <a:extLst>
              <a:ext uri="{FF2B5EF4-FFF2-40B4-BE49-F238E27FC236}">
                <a16:creationId xmlns:a16="http://schemas.microsoft.com/office/drawing/2014/main" id="{21358DF2-592C-32F1-9B0D-96D13E5F07B6}"/>
              </a:ext>
            </a:extLst>
          </p:cNvPr>
          <p:cNvSpPr>
            <a:spLocks noGrp="1"/>
          </p:cNvSpPr>
          <p:nvPr>
            <p:ph type="title"/>
          </p:nvPr>
        </p:nvSpPr>
        <p:spPr>
          <a:xfrm>
            <a:off x="2158291" y="1964550"/>
            <a:ext cx="9467127" cy="4167459"/>
          </a:xfrm>
        </p:spPr>
        <p:txBody>
          <a:bodyPr anchor="b">
            <a:noAutofit/>
          </a:bodyPr>
          <a:lstStyle/>
          <a:p>
            <a:pPr marL="0" marR="0" algn="l">
              <a:lnSpc>
                <a:spcPct val="150000"/>
              </a:lnSpc>
              <a:spcAft>
                <a:spcPts val="800"/>
              </a:spcAft>
            </a:pPr>
            <a:r>
              <a:rPr lang="en-US" sz="1400" cap="none" dirty="0">
                <a:effectLst/>
                <a:latin typeface="Arial" panose="020B0604020202020204" pitchFamily="34" charset="0"/>
                <a:cs typeface="Arial" panose="020B0604020202020204" pitchFamily="34" charset="0"/>
              </a:rPr>
              <a:t>A Vulnerability Assessment And Penetration Test Were Conducted On One Domain </a:t>
            </a:r>
            <a:r>
              <a:rPr lang="en-US" sz="1400" cap="none" dirty="0" err="1">
                <a:effectLst/>
                <a:latin typeface="Arial" panose="020B0604020202020204" pitchFamily="34" charset="0"/>
                <a:cs typeface="Arial" panose="020B0604020202020204" pitchFamily="34" charset="0"/>
              </a:rPr>
              <a:t>Metasploitable</a:t>
            </a:r>
            <a:r>
              <a:rPr lang="en-US" sz="1400" cap="none" dirty="0">
                <a:effectLst/>
                <a:latin typeface="Arial" panose="020B0604020202020204" pitchFamily="34" charset="0"/>
                <a:cs typeface="Arial" panose="020B0604020202020204" pitchFamily="34" charset="0"/>
              </a:rPr>
              <a:t> 2 To Determine Its Exposure To A Targeted Cyber-attack. All Tests Were Conducted In A Manner That Simulated A Malicious Attacker Engaged In A Cyber-attack Against </a:t>
            </a:r>
            <a:r>
              <a:rPr lang="en-US" sz="1400" cap="none" dirty="0" err="1">
                <a:effectLst/>
                <a:latin typeface="Arial" panose="020B0604020202020204" pitchFamily="34" charset="0"/>
                <a:cs typeface="Arial" panose="020B0604020202020204" pitchFamily="34" charset="0"/>
              </a:rPr>
              <a:t>Metasploitable</a:t>
            </a:r>
            <a:r>
              <a:rPr lang="en-US" sz="1400" cap="none" dirty="0">
                <a:effectLst/>
                <a:latin typeface="Arial" panose="020B0604020202020204" pitchFamily="34" charset="0"/>
                <a:cs typeface="Arial" panose="020B0604020202020204" pitchFamily="34" charset="0"/>
              </a:rPr>
              <a:t> 2 With The Following Goals, </a:t>
            </a:r>
            <a:br>
              <a:rPr lang="en-US" sz="1400" cap="none" dirty="0">
                <a:effectLst/>
                <a:latin typeface="Arial" panose="020B0604020202020204" pitchFamily="34" charset="0"/>
                <a:cs typeface="Arial" panose="020B0604020202020204" pitchFamily="34" charset="0"/>
              </a:rPr>
            </a:br>
            <a:r>
              <a:rPr lang="en-US" sz="1400" cap="none" dirty="0">
                <a:effectLst/>
                <a:latin typeface="Arial" panose="020B0604020202020204" pitchFamily="34" charset="0"/>
                <a:cs typeface="Arial" panose="020B0604020202020204" pitchFamily="34" charset="0"/>
              </a:rPr>
              <a:t>• Identify Whether A Remote Attacker Can Penetrate Defenses Of </a:t>
            </a:r>
            <a:r>
              <a:rPr lang="en-US" sz="1400" cap="none" dirty="0" err="1">
                <a:effectLst/>
                <a:latin typeface="Arial" panose="020B0604020202020204" pitchFamily="34" charset="0"/>
                <a:cs typeface="Arial" panose="020B0604020202020204" pitchFamily="34" charset="0"/>
              </a:rPr>
              <a:t>Metasploitable</a:t>
            </a:r>
            <a:r>
              <a:rPr lang="en-US" sz="1400" cap="none" dirty="0">
                <a:effectLst/>
                <a:latin typeface="Arial" panose="020B0604020202020204" pitchFamily="34" charset="0"/>
                <a:cs typeface="Arial" panose="020B0604020202020204" pitchFamily="34" charset="0"/>
              </a:rPr>
              <a:t> 2. </a:t>
            </a:r>
            <a:br>
              <a:rPr lang="en-US" sz="1400" cap="none" dirty="0">
                <a:effectLst/>
                <a:latin typeface="Arial" panose="020B0604020202020204" pitchFamily="34" charset="0"/>
                <a:cs typeface="Arial" panose="020B0604020202020204" pitchFamily="34" charset="0"/>
              </a:rPr>
            </a:br>
            <a:r>
              <a:rPr lang="en-US" sz="1400" cap="none" dirty="0">
                <a:effectLst/>
                <a:latin typeface="Arial" panose="020B0604020202020204" pitchFamily="34" charset="0"/>
                <a:cs typeface="Arial" panose="020B0604020202020204" pitchFamily="34" charset="0"/>
              </a:rPr>
              <a:t>• Determine The Impact Of A Security Breach Of Confidentiality And Integrity Of The </a:t>
            </a:r>
            <a:br>
              <a:rPr lang="en-US" sz="1400" cap="none" dirty="0">
                <a:effectLst/>
                <a:latin typeface="Arial" panose="020B0604020202020204" pitchFamily="34" charset="0"/>
                <a:cs typeface="Arial" panose="020B0604020202020204" pitchFamily="34" charset="0"/>
              </a:rPr>
            </a:br>
            <a:r>
              <a:rPr lang="en-US" sz="1400" cap="none" dirty="0">
                <a:effectLst/>
                <a:latin typeface="Arial" panose="020B0604020202020204" pitchFamily="34" charset="0"/>
                <a:cs typeface="Arial" panose="020B0604020202020204" pitchFamily="34" charset="0"/>
              </a:rPr>
              <a:t>Private Data Of The System, Availability Of Information Systems Of </a:t>
            </a:r>
            <a:r>
              <a:rPr lang="en-US" sz="1400" cap="none" dirty="0" err="1">
                <a:effectLst/>
                <a:latin typeface="Arial" panose="020B0604020202020204" pitchFamily="34" charset="0"/>
                <a:cs typeface="Arial" panose="020B0604020202020204" pitchFamily="34" charset="0"/>
              </a:rPr>
              <a:t>Metasploitable</a:t>
            </a:r>
            <a:r>
              <a:rPr lang="en-US" sz="1400" cap="none" dirty="0">
                <a:effectLst/>
                <a:latin typeface="Arial" panose="020B0604020202020204" pitchFamily="34" charset="0"/>
                <a:cs typeface="Arial" panose="020B0604020202020204" pitchFamily="34" charset="0"/>
              </a:rPr>
              <a:t> 2 And Internal Infrastructure. </a:t>
            </a:r>
            <a:br>
              <a:rPr lang="en-US" sz="1400" cap="none" dirty="0">
                <a:effectLst/>
                <a:latin typeface="Arial" panose="020B0604020202020204" pitchFamily="34" charset="0"/>
                <a:cs typeface="Arial" panose="020B0604020202020204" pitchFamily="34" charset="0"/>
              </a:rPr>
            </a:br>
            <a:r>
              <a:rPr lang="en-US" sz="1400" cap="none" dirty="0">
                <a:effectLst/>
                <a:latin typeface="Arial" panose="020B0604020202020204" pitchFamily="34" charset="0"/>
                <a:cs typeface="Arial" panose="020B0604020202020204" pitchFamily="34" charset="0"/>
              </a:rPr>
              <a:t>Security Vulnerabilities That Might Give A Remote Attacker Unauthorized Access To Sensitive Data Have Been Identified And Exploited</a:t>
            </a:r>
            <a:br>
              <a:rPr lang="en-US" sz="1400" cap="none" dirty="0">
                <a:effectLst/>
                <a:latin typeface="Arial" panose="020B0604020202020204" pitchFamily="34" charset="0"/>
                <a:cs typeface="Arial" panose="020B0604020202020204" pitchFamily="34" charset="0"/>
              </a:rPr>
            </a:br>
            <a:endParaRPr lang="en-US" sz="1400" cap="none" dirty="0">
              <a:latin typeface="Arial" panose="020B0604020202020204" pitchFamily="34" charset="0"/>
              <a:cs typeface="Arial" panose="020B0604020202020204" pitchFamily="34" charset="0"/>
            </a:endParaRPr>
          </a:p>
        </p:txBody>
      </p:sp>
      <p:sp>
        <p:nvSpPr>
          <p:cNvPr id="15" name="Subtitle 14">
            <a:extLst>
              <a:ext uri="{FF2B5EF4-FFF2-40B4-BE49-F238E27FC236}">
                <a16:creationId xmlns:a16="http://schemas.microsoft.com/office/drawing/2014/main" id="{9C373000-EEA1-D16F-189A-338FFDA2E708}"/>
              </a:ext>
            </a:extLst>
          </p:cNvPr>
          <p:cNvSpPr>
            <a:spLocks noGrp="1"/>
          </p:cNvSpPr>
          <p:nvPr>
            <p:ph type="body" sz="quarter" idx="10"/>
          </p:nvPr>
        </p:nvSpPr>
        <p:spPr>
          <a:xfrm>
            <a:off x="-268706" y="1124240"/>
            <a:ext cx="9467850" cy="665212"/>
          </a:xfrm>
        </p:spPr>
        <p:txBody>
          <a:bodyPr>
            <a:noAutofit/>
          </a:bodyPr>
          <a:lstStyle/>
          <a:p>
            <a:r>
              <a:rPr lang="en-US" sz="4400" b="1" dirty="0">
                <a:solidFill>
                  <a:schemeClr val="accent1"/>
                </a:solidFill>
              </a:rPr>
              <a:t>Executive Summary:</a:t>
            </a:r>
          </a:p>
        </p:txBody>
      </p:sp>
    </p:spTree>
    <p:extLst>
      <p:ext uri="{BB962C8B-B14F-4D97-AF65-F5344CB8AC3E}">
        <p14:creationId xmlns:p14="http://schemas.microsoft.com/office/powerpoint/2010/main" val="393043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2A1952E-35A8-0B69-12AB-3AE31261AA1E}"/>
              </a:ext>
            </a:extLst>
          </p:cNvPr>
          <p:cNvSpPr>
            <a:spLocks noGrp="1"/>
          </p:cNvSpPr>
          <p:nvPr>
            <p:ph type="title"/>
          </p:nvPr>
        </p:nvSpPr>
        <p:spPr>
          <a:xfrm>
            <a:off x="838200" y="260918"/>
            <a:ext cx="10515600" cy="1325563"/>
          </a:xfrm>
        </p:spPr>
        <p:txBody>
          <a:bodyPr/>
          <a:lstStyle/>
          <a:p>
            <a:pPr algn="l"/>
            <a:r>
              <a:rPr lang="fr-FR" dirty="0">
                <a:solidFill>
                  <a:srgbClr val="FF0000"/>
                </a:solidFill>
              </a:rPr>
              <a:t>3.vnc on port 5900/</a:t>
            </a:r>
            <a:r>
              <a:rPr lang="fr-FR" dirty="0" err="1">
                <a:solidFill>
                  <a:srgbClr val="FF0000"/>
                </a:solidFill>
              </a:rPr>
              <a:t>tcp</a:t>
            </a:r>
            <a:r>
              <a:rPr lang="fr-FR" dirty="0">
                <a:solidFill>
                  <a:srgbClr val="FF0000"/>
                </a:solidFill>
              </a:rPr>
              <a:t>:</a:t>
            </a:r>
            <a:endParaRPr lang="en-US" dirty="0">
              <a:solidFill>
                <a:srgbClr val="FF0000"/>
              </a:solidFill>
            </a:endParaRPr>
          </a:p>
        </p:txBody>
      </p:sp>
      <p:sp>
        <p:nvSpPr>
          <p:cNvPr id="3" name="عنصر نائب للمحتوى 2">
            <a:extLst>
              <a:ext uri="{FF2B5EF4-FFF2-40B4-BE49-F238E27FC236}">
                <a16:creationId xmlns:a16="http://schemas.microsoft.com/office/drawing/2014/main" id="{23101C1F-9CC0-811E-373F-3AF285D56C90}"/>
              </a:ext>
            </a:extLst>
          </p:cNvPr>
          <p:cNvSpPr>
            <a:spLocks noGrp="1"/>
          </p:cNvSpPr>
          <p:nvPr>
            <p:ph sz="quarter" idx="15"/>
          </p:nvPr>
        </p:nvSpPr>
        <p:spPr>
          <a:xfrm>
            <a:off x="678504" y="1586481"/>
            <a:ext cx="11126821" cy="4113054"/>
          </a:xfrm>
        </p:spPr>
        <p:txBody>
          <a:bodyPr>
            <a:noAutofit/>
          </a:bodyPr>
          <a:lstStyle/>
          <a:p>
            <a:pPr marL="457200" marR="0">
              <a:lnSpc>
                <a:spcPct val="107000"/>
              </a:lnSpc>
            </a:pPr>
            <a:r>
              <a:rPr lang="en-US" b="1" dirty="0">
                <a:effectLst/>
                <a:latin typeface="Calibri" panose="020F0502020204030204" pitchFamily="34" charset="0"/>
                <a:ea typeface="Calibri" panose="020F0502020204030204" pitchFamily="34" charset="0"/>
              </a:rPr>
              <a:t>Virtual Network Computing (VNC) services. Due to misconfigurations or weak security settings, we were able to exploit this service and gain unauthorized access to the target machine. This vulnerability allowed us to remotely control the system, highlighting a critical security risk that must be addressed to prevent further unauthorized access.</a:t>
            </a:r>
            <a:endParaRPr lang="en-US" dirty="0">
              <a:effectLst/>
              <a:latin typeface="Calibri" panose="020F0502020204030204" pitchFamily="34" charset="0"/>
              <a:ea typeface="Calibri" panose="020F0502020204030204" pitchFamily="34" charset="0"/>
            </a:endParaRPr>
          </a:p>
          <a:p>
            <a:pPr marL="457200" marR="0">
              <a:lnSpc>
                <a:spcPct val="107000"/>
              </a:lnSpc>
            </a:pPr>
            <a:r>
              <a:rPr lang="en-US" b="1" dirty="0">
                <a:effectLst/>
                <a:latin typeface="Calibri" panose="020F0502020204030204" pitchFamily="34" charset="0"/>
                <a:ea typeface="Calibri" panose="020F0502020204030204" pitchFamily="34" charset="0"/>
              </a:rPr>
              <a:t>We use grep to show the scanner type and then we’re going to search VNC.</a:t>
            </a:r>
            <a:endParaRPr lang="en-US" dirty="0">
              <a:effectLst/>
              <a:latin typeface="Calibri" panose="020F0502020204030204" pitchFamily="34" charset="0"/>
              <a:ea typeface="Calibri" panose="020F0502020204030204" pitchFamily="34" charset="0"/>
            </a:endParaRPr>
          </a:p>
          <a:p>
            <a:pPr marL="457200" marR="0">
              <a:lnSpc>
                <a:spcPct val="107000"/>
              </a:lnSpc>
            </a:pPr>
            <a:r>
              <a:rPr lang="en-US" b="1" dirty="0">
                <a:effectLst/>
                <a:latin typeface="Calibri" panose="020F0502020204030204" pitchFamily="34" charset="0"/>
                <a:ea typeface="Calibri" panose="020F0502020204030204" pitchFamily="34" charset="0"/>
              </a:rPr>
              <a:t>And after this, we use the </a:t>
            </a:r>
            <a:r>
              <a:rPr lang="en-US" b="1" dirty="0" err="1">
                <a:effectLst/>
                <a:latin typeface="Calibri" panose="020F0502020204030204" pitchFamily="34" charset="0"/>
                <a:ea typeface="Calibri" panose="020F0502020204030204" pitchFamily="34" charset="0"/>
              </a:rPr>
              <a:t>VNC_Login</a:t>
            </a:r>
            <a:endParaRPr lang="en-US" dirty="0">
              <a:effectLst/>
              <a:latin typeface="Calibri" panose="020F0502020204030204" pitchFamily="34" charset="0"/>
              <a:ea typeface="Calibri" panose="020F0502020204030204" pitchFamily="34" charset="0"/>
            </a:endParaRPr>
          </a:p>
          <a:p>
            <a:pPr marL="457200" marR="0">
              <a:lnSpc>
                <a:spcPct val="107000"/>
              </a:lnSpc>
            </a:pPr>
            <a:r>
              <a:rPr lang="en-US" b="1" dirty="0">
                <a:effectLst/>
                <a:latin typeface="Calibri" panose="020F0502020204030204" pitchFamily="34" charset="0"/>
                <a:ea typeface="Calibri" panose="020F0502020204030204" pitchFamily="34" charset="0"/>
              </a:rPr>
              <a:t>We should show option because sometimes we find the options that are required to make the exploit.</a:t>
            </a:r>
            <a:endParaRPr lang="en-US" dirty="0">
              <a:effectLst/>
              <a:latin typeface="Calibri" panose="020F0502020204030204" pitchFamily="34" charset="0"/>
              <a:ea typeface="Calibri" panose="020F0502020204030204" pitchFamily="34" charset="0"/>
            </a:endParaRPr>
          </a:p>
          <a:p>
            <a:pPr marL="457200" marR="0">
              <a:lnSpc>
                <a:spcPct val="107000"/>
              </a:lnSpc>
            </a:pPr>
            <a:r>
              <a:rPr lang="en-US" b="1" dirty="0">
                <a:effectLst/>
                <a:latin typeface="Calibri" panose="020F0502020204030204" pitchFamily="34" charset="0"/>
                <a:ea typeface="Calibri" panose="020F0502020204030204" pitchFamily="34" charset="0"/>
              </a:rPr>
              <a:t>We found “RHOST” that required and no value in here, so we should set the “RHOST” option by the target machine.</a:t>
            </a:r>
            <a:endParaRPr lang="en-US" dirty="0">
              <a:effectLst/>
              <a:latin typeface="Calibri" panose="020F0502020204030204" pitchFamily="34" charset="0"/>
              <a:ea typeface="Calibri" panose="020F0502020204030204" pitchFamily="34" charset="0"/>
            </a:endParaRPr>
          </a:p>
          <a:p>
            <a:pPr marL="457200" marR="0">
              <a:lnSpc>
                <a:spcPct val="107000"/>
              </a:lnSpc>
            </a:pPr>
            <a:r>
              <a:rPr lang="en-US" b="1" dirty="0">
                <a:effectLst/>
                <a:latin typeface="Calibri" panose="020F0502020204030204" pitchFamily="34" charset="0"/>
                <a:ea typeface="Calibri" panose="020F0502020204030204" pitchFamily="34" charset="0"/>
              </a:rPr>
              <a:t>And exploit this payload. </a:t>
            </a:r>
            <a:endParaRPr lang="en-US" dirty="0">
              <a:effectLst/>
              <a:latin typeface="Calibri" panose="020F0502020204030204" pitchFamily="34" charset="0"/>
              <a:ea typeface="Calibri" panose="020F0502020204030204" pitchFamily="34" charset="0"/>
            </a:endParaRPr>
          </a:p>
          <a:p>
            <a:r>
              <a:rPr lang="en-US" b="1" dirty="0">
                <a:effectLst/>
                <a:latin typeface="Calibri" panose="020F0502020204030204" pitchFamily="34" charset="0"/>
                <a:ea typeface="Calibri" panose="020F0502020204030204" pitchFamily="34" charset="0"/>
              </a:rPr>
              <a:t>we get into their machine due to its vulnerability.</a:t>
            </a:r>
            <a:endParaRPr lang="en-US" dirty="0"/>
          </a:p>
        </p:txBody>
      </p:sp>
    </p:spTree>
    <p:extLst>
      <p:ext uri="{BB962C8B-B14F-4D97-AF65-F5344CB8AC3E}">
        <p14:creationId xmlns:p14="http://schemas.microsoft.com/office/powerpoint/2010/main" val="3846803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6" descr="A screenshot of a computer&#10;&#10;Description automatically generated">
            <a:extLst>
              <a:ext uri="{FF2B5EF4-FFF2-40B4-BE49-F238E27FC236}">
                <a16:creationId xmlns:a16="http://schemas.microsoft.com/office/drawing/2014/main" id="{50D249C9-C729-8EDE-7E5A-708C37C5B53A}"/>
              </a:ext>
            </a:extLst>
          </p:cNvPr>
          <p:cNvPicPr>
            <a:picLocks noGrp="1" noChangeAspect="1"/>
          </p:cNvPicPr>
          <p:nvPr>
            <p:ph sz="quarter" idx="15"/>
          </p:nvPr>
        </p:nvPicPr>
        <p:blipFill>
          <a:blip r:embed="rId2" cstate="print">
            <a:extLst>
              <a:ext uri="{28A0092B-C50C-407E-A947-70E740481C1C}">
                <a14:useLocalDpi xmlns:a14="http://schemas.microsoft.com/office/drawing/2010/main" val="0"/>
              </a:ext>
            </a:extLst>
          </a:blip>
          <a:srcRect/>
          <a:stretch>
            <a:fillRect/>
          </a:stretch>
        </p:blipFill>
        <p:spPr bwMode="auto">
          <a:xfrm>
            <a:off x="396766" y="544557"/>
            <a:ext cx="5133975" cy="1077057"/>
          </a:xfrm>
          <a:prstGeom prst="rect">
            <a:avLst/>
          </a:prstGeom>
          <a:noFill/>
          <a:ln>
            <a:noFill/>
          </a:ln>
        </p:spPr>
      </p:pic>
      <p:pic>
        <p:nvPicPr>
          <p:cNvPr id="6" name="Picture 27" descr="A screenshot of a computer&#10;&#10;Description automatically generated">
            <a:extLst>
              <a:ext uri="{FF2B5EF4-FFF2-40B4-BE49-F238E27FC236}">
                <a16:creationId xmlns:a16="http://schemas.microsoft.com/office/drawing/2014/main" id="{D4C2ABC5-59F9-A87A-2E3C-0D95373E736C}"/>
              </a:ext>
            </a:extLst>
          </p:cNvPr>
          <p:cNvPicPr>
            <a:picLocks noGrp="1" noChangeAspect="1"/>
          </p:cNvPicPr>
          <p:nvPr>
            <p:ph sz="quarter" idx="16"/>
          </p:nvPr>
        </p:nvPicPr>
        <p:blipFill>
          <a:blip r:embed="rId3" cstate="print">
            <a:extLst>
              <a:ext uri="{28A0092B-C50C-407E-A947-70E740481C1C}">
                <a14:useLocalDpi xmlns:a14="http://schemas.microsoft.com/office/drawing/2010/main" val="0"/>
              </a:ext>
            </a:extLst>
          </a:blip>
          <a:srcRect/>
          <a:stretch>
            <a:fillRect/>
          </a:stretch>
        </p:blipFill>
        <p:spPr bwMode="auto">
          <a:xfrm>
            <a:off x="6712696" y="133434"/>
            <a:ext cx="5133975" cy="2575968"/>
          </a:xfrm>
          <a:prstGeom prst="rect">
            <a:avLst/>
          </a:prstGeom>
          <a:noFill/>
          <a:ln>
            <a:noFill/>
          </a:ln>
        </p:spPr>
      </p:pic>
      <p:pic>
        <p:nvPicPr>
          <p:cNvPr id="7" name="Picture 28" descr="A screenshot of a computer&#10;&#10;Description automatically generated">
            <a:extLst>
              <a:ext uri="{FF2B5EF4-FFF2-40B4-BE49-F238E27FC236}">
                <a16:creationId xmlns:a16="http://schemas.microsoft.com/office/drawing/2014/main" id="{370B3798-A91A-C0FE-AFDB-A2042D7C459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66" y="2709402"/>
            <a:ext cx="5943600" cy="2973705"/>
          </a:xfrm>
          <a:prstGeom prst="rect">
            <a:avLst/>
          </a:prstGeom>
          <a:noFill/>
          <a:ln>
            <a:noFill/>
          </a:ln>
        </p:spPr>
      </p:pic>
      <p:pic>
        <p:nvPicPr>
          <p:cNvPr id="8" name="Picture 29" descr="A computer screen shot of a building&#10;&#10;Description automatically generated">
            <a:extLst>
              <a:ext uri="{FF2B5EF4-FFF2-40B4-BE49-F238E27FC236}">
                <a16:creationId xmlns:a16="http://schemas.microsoft.com/office/drawing/2014/main" id="{93BB8C10-5A2A-08A6-B433-DAD46D7A3F9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5133" y="3429000"/>
            <a:ext cx="5489099" cy="2253111"/>
          </a:xfrm>
          <a:prstGeom prst="rect">
            <a:avLst/>
          </a:prstGeom>
          <a:noFill/>
          <a:ln>
            <a:noFill/>
          </a:ln>
        </p:spPr>
      </p:pic>
    </p:spTree>
    <p:extLst>
      <p:ext uri="{BB962C8B-B14F-4D97-AF65-F5344CB8AC3E}">
        <p14:creationId xmlns:p14="http://schemas.microsoft.com/office/powerpoint/2010/main" val="646300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EB04252-D2E2-C9BE-B887-CB9859F29632}"/>
              </a:ext>
            </a:extLst>
          </p:cNvPr>
          <p:cNvSpPr>
            <a:spLocks noGrp="1"/>
          </p:cNvSpPr>
          <p:nvPr>
            <p:ph type="title"/>
          </p:nvPr>
        </p:nvSpPr>
        <p:spPr/>
        <p:txBody>
          <a:bodyPr/>
          <a:lstStyle/>
          <a:p>
            <a:pPr algn="l"/>
            <a:r>
              <a:rPr lang="en-US" b="1" cap="none" dirty="0">
                <a:solidFill>
                  <a:srgbClr val="00B050"/>
                </a:solidFill>
              </a:rPr>
              <a:t>Mitigation</a:t>
            </a:r>
          </a:p>
        </p:txBody>
      </p:sp>
      <p:sp>
        <p:nvSpPr>
          <p:cNvPr id="3" name="عنصر نائب للمحتوى 2">
            <a:extLst>
              <a:ext uri="{FF2B5EF4-FFF2-40B4-BE49-F238E27FC236}">
                <a16:creationId xmlns:a16="http://schemas.microsoft.com/office/drawing/2014/main" id="{748E0E09-46A3-F276-F6C1-2CC20077DE20}"/>
              </a:ext>
            </a:extLst>
          </p:cNvPr>
          <p:cNvSpPr>
            <a:spLocks noGrp="1"/>
          </p:cNvSpPr>
          <p:nvPr>
            <p:ph sz="quarter" idx="15"/>
          </p:nvPr>
        </p:nvSpPr>
        <p:spPr>
          <a:xfrm>
            <a:off x="838200" y="1790329"/>
            <a:ext cx="10990634" cy="4113054"/>
          </a:xfrm>
        </p:spPr>
        <p:txBody>
          <a:bodyPr>
            <a:normAutofit lnSpcReduction="10000"/>
          </a:bodyPr>
          <a:lstStyle/>
          <a:p>
            <a:pPr marL="0" marR="0">
              <a:lnSpc>
                <a:spcPct val="107000"/>
              </a:lnSpc>
              <a:spcAft>
                <a:spcPts val="800"/>
              </a:spcAft>
            </a:pPr>
            <a:r>
              <a:rPr lang="en-GB" sz="1800" dirty="0">
                <a:effectLst/>
                <a:latin typeface="Calibri" panose="020F0502020204030204" pitchFamily="34" charset="0"/>
                <a:ea typeface="Calibri" panose="020F0502020204030204" pitchFamily="34" charset="0"/>
              </a:rPr>
              <a:t>To mitigate the VNC vulnerability on port 5900/TCP, the following steps are recommended:</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Disable VNC if not needed</a:t>
            </a:r>
            <a:r>
              <a:rPr lang="en-GB" sz="1800" dirty="0">
                <a:effectLst/>
                <a:latin typeface="Calibri" panose="020F0502020204030204" pitchFamily="34" charset="0"/>
                <a:ea typeface="Calibri" panose="020F0502020204030204" pitchFamily="34" charset="0"/>
              </a:rPr>
              <a:t> to reduce attack surface.</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Use strong passwords</a:t>
            </a:r>
            <a:r>
              <a:rPr lang="en-GB" sz="1800" dirty="0">
                <a:effectLst/>
                <a:latin typeface="Calibri" panose="020F0502020204030204" pitchFamily="34" charset="0"/>
                <a:ea typeface="Calibri" panose="020F0502020204030204" pitchFamily="34" charset="0"/>
              </a:rPr>
              <a:t> and avoid default credentials.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Encrypt VNC traffic</a:t>
            </a:r>
            <a:r>
              <a:rPr lang="en-GB" sz="1800" dirty="0">
                <a:effectLst/>
                <a:latin typeface="Calibri" panose="020F0502020204030204" pitchFamily="34" charset="0"/>
                <a:ea typeface="Calibri" panose="020F0502020204030204" pitchFamily="34" charset="0"/>
              </a:rPr>
              <a:t> with SSH </a:t>
            </a:r>
            <a:r>
              <a:rPr lang="en-GB" sz="1800" dirty="0" err="1">
                <a:effectLst/>
                <a:latin typeface="Calibri" panose="020F0502020204030204" pitchFamily="34" charset="0"/>
                <a:ea typeface="Calibri" panose="020F0502020204030204" pitchFamily="34" charset="0"/>
              </a:rPr>
              <a:t>tunneling</a:t>
            </a:r>
            <a:r>
              <a:rPr lang="en-GB" sz="1800" dirty="0">
                <a:effectLst/>
                <a:latin typeface="Calibri" panose="020F0502020204030204" pitchFamily="34" charset="0"/>
                <a:ea typeface="Calibri" panose="020F0502020204030204" pitchFamily="34" charset="0"/>
              </a:rPr>
              <a:t> or VPN.</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Restrict access</a:t>
            </a:r>
            <a:r>
              <a:rPr lang="en-GB" sz="1800" dirty="0">
                <a:effectLst/>
                <a:latin typeface="Calibri" panose="020F0502020204030204" pitchFamily="34" charset="0"/>
                <a:ea typeface="Calibri" panose="020F0502020204030204" pitchFamily="34" charset="0"/>
              </a:rPr>
              <a:t> with firewall rules to trusted IPs.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Update VNC software</a:t>
            </a:r>
            <a:r>
              <a:rPr lang="en-GB" sz="1800" dirty="0">
                <a:effectLst/>
                <a:latin typeface="Calibri" panose="020F0502020204030204" pitchFamily="34" charset="0"/>
                <a:ea typeface="Calibri" panose="020F0502020204030204" pitchFamily="34" charset="0"/>
              </a:rPr>
              <a:t> regularly to patch vulnerabilities.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Enable multi-factor authentication (MFA)</a:t>
            </a:r>
            <a:r>
              <a:rPr lang="en-GB" sz="1800" dirty="0">
                <a:effectLst/>
                <a:latin typeface="Calibri" panose="020F0502020204030204" pitchFamily="34" charset="0"/>
                <a:ea typeface="Calibri" panose="020F0502020204030204" pitchFamily="34" charset="0"/>
              </a:rPr>
              <a:t> for added security.</a:t>
            </a:r>
            <a:endParaRPr lang="en-US" sz="1800" dirty="0">
              <a:effectLst/>
              <a:latin typeface="Calibri" panose="020F0502020204030204" pitchFamily="34" charset="0"/>
              <a:ea typeface="Calibri" panose="020F0502020204030204" pitchFamily="34" charset="0"/>
            </a:endParaRPr>
          </a:p>
          <a:p>
            <a:r>
              <a:rPr lang="en-GB" sz="1800" b="1" dirty="0">
                <a:effectLst/>
                <a:latin typeface="Calibri" panose="020F0502020204030204" pitchFamily="34" charset="0"/>
                <a:ea typeface="Calibri" panose="020F0502020204030204" pitchFamily="34" charset="0"/>
              </a:rPr>
              <a:t>Monitor access logs</a:t>
            </a:r>
            <a:r>
              <a:rPr lang="en-GB" sz="1800" dirty="0">
                <a:effectLst/>
                <a:latin typeface="Calibri" panose="020F0502020204030204" pitchFamily="34" charset="0"/>
                <a:ea typeface="Calibri" panose="020F0502020204030204" pitchFamily="34" charset="0"/>
              </a:rPr>
              <a:t> for suspicious activity</a:t>
            </a:r>
            <a:endParaRPr lang="en-US" dirty="0"/>
          </a:p>
        </p:txBody>
      </p:sp>
    </p:spTree>
    <p:extLst>
      <p:ext uri="{BB962C8B-B14F-4D97-AF65-F5344CB8AC3E}">
        <p14:creationId xmlns:p14="http://schemas.microsoft.com/office/powerpoint/2010/main" val="3349580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5A35ED1-E79C-EACA-7EAF-EABED29718B7}"/>
              </a:ext>
            </a:extLst>
          </p:cNvPr>
          <p:cNvSpPr>
            <a:spLocks noGrp="1"/>
          </p:cNvSpPr>
          <p:nvPr>
            <p:ph type="title"/>
          </p:nvPr>
        </p:nvSpPr>
        <p:spPr/>
        <p:txBody>
          <a:bodyPr/>
          <a:lstStyle/>
          <a:p>
            <a:pPr algn="l"/>
            <a:r>
              <a:rPr lang="fr-FR" sz="4000" b="1" cap="none" dirty="0">
                <a:solidFill>
                  <a:srgbClr val="FF0000"/>
                </a:solidFill>
              </a:rPr>
              <a:t>4. MYSQL On Port 3306/</a:t>
            </a:r>
            <a:r>
              <a:rPr lang="fr-FR" sz="4000" b="1" cap="none" dirty="0" err="1">
                <a:solidFill>
                  <a:srgbClr val="FF0000"/>
                </a:solidFill>
              </a:rPr>
              <a:t>Tcp</a:t>
            </a:r>
            <a:r>
              <a:rPr lang="fr-FR" sz="4000" b="1" cap="none" dirty="0">
                <a:solidFill>
                  <a:srgbClr val="FF0000"/>
                </a:solidFill>
              </a:rPr>
              <a:t>:</a:t>
            </a:r>
            <a:endParaRPr lang="en-US" sz="4000" b="1" cap="none" dirty="0">
              <a:solidFill>
                <a:srgbClr val="FF0000"/>
              </a:solidFill>
            </a:endParaRPr>
          </a:p>
        </p:txBody>
      </p:sp>
      <p:sp>
        <p:nvSpPr>
          <p:cNvPr id="4" name="عنصر نائب للمحتوى 3">
            <a:extLst>
              <a:ext uri="{FF2B5EF4-FFF2-40B4-BE49-F238E27FC236}">
                <a16:creationId xmlns:a16="http://schemas.microsoft.com/office/drawing/2014/main" id="{88ED52FE-CB84-09AA-6668-E2FCD5F88F09}"/>
              </a:ext>
            </a:extLst>
          </p:cNvPr>
          <p:cNvSpPr>
            <a:spLocks noGrp="1"/>
          </p:cNvSpPr>
          <p:nvPr>
            <p:ph sz="quarter" idx="16"/>
          </p:nvPr>
        </p:nvSpPr>
        <p:spPr>
          <a:xfrm>
            <a:off x="933350" y="4183334"/>
            <a:ext cx="5134335" cy="962598"/>
          </a:xfrm>
        </p:spPr>
        <p:txBody>
          <a:bodyPr/>
          <a:lstStyle/>
          <a:p>
            <a:pPr marL="0" marR="0">
              <a:lnSpc>
                <a:spcPct val="107000"/>
              </a:lnSpc>
              <a:spcAft>
                <a:spcPts val="800"/>
              </a:spcAft>
            </a:pPr>
            <a:r>
              <a:rPr lang="en-GB" sz="1800" dirty="0">
                <a:effectLst/>
                <a:latin typeface="Calibri" panose="020F0502020204030204" pitchFamily="34" charset="0"/>
                <a:ea typeface="Calibri" panose="020F0502020204030204" pitchFamily="34" charset="0"/>
              </a:rPr>
              <a:t>First I use </a:t>
            </a:r>
            <a:r>
              <a:rPr lang="en-GB" sz="1800" dirty="0" err="1">
                <a:effectLst/>
                <a:latin typeface="Calibri" panose="020F0502020204030204" pitchFamily="34" charset="0"/>
                <a:ea typeface="Calibri" panose="020F0502020204030204" pitchFamily="34" charset="0"/>
              </a:rPr>
              <a:t>nmap</a:t>
            </a:r>
            <a:r>
              <a:rPr lang="en-GB" sz="1800" dirty="0">
                <a:effectLst/>
                <a:latin typeface="Calibri" panose="020F0502020204030204" pitchFamily="34" charset="0"/>
                <a:ea typeface="Calibri" panose="020F0502020204030204" pitchFamily="34" charset="0"/>
              </a:rPr>
              <a:t> to see the service in the port</a:t>
            </a:r>
            <a:endParaRPr lang="en-US" dirty="0">
              <a:latin typeface="Calibri" panose="020F0502020204030204" pitchFamily="34" charset="0"/>
              <a:ea typeface="Calibri" panose="020F0502020204030204" pitchFamily="34" charset="0"/>
            </a:endParaRPr>
          </a:p>
          <a:p>
            <a:pPr marL="0" marR="0">
              <a:lnSpc>
                <a:spcPct val="107000"/>
              </a:lnSpc>
              <a:spcAft>
                <a:spcPts val="800"/>
              </a:spcAft>
            </a:pPr>
            <a:r>
              <a:rPr lang="en-GB" sz="1800" dirty="0">
                <a:effectLst/>
                <a:latin typeface="Calibri" panose="020F0502020204030204" pitchFamily="34" charset="0"/>
                <a:ea typeface="Calibri" panose="020F0502020204030204" pitchFamily="34" charset="0"/>
              </a:rPr>
              <a:t>Then open Metasploit</a:t>
            </a:r>
            <a:endParaRPr lang="en-US" dirty="0"/>
          </a:p>
        </p:txBody>
      </p:sp>
      <p:pic>
        <p:nvPicPr>
          <p:cNvPr id="5" name="Picture 1" descr="A screenshot of a computer&#10;&#10;Description automatically generated">
            <a:extLst>
              <a:ext uri="{FF2B5EF4-FFF2-40B4-BE49-F238E27FC236}">
                <a16:creationId xmlns:a16="http://schemas.microsoft.com/office/drawing/2014/main" id="{BB85DCF6-98B4-6A41-A568-9DA153170427}"/>
              </a:ext>
            </a:extLst>
          </p:cNvPr>
          <p:cNvPicPr>
            <a:picLocks noGrp="1" noChangeAspect="1"/>
          </p:cNvPicPr>
          <p:nvPr>
            <p:ph sz="quarter" idx="15"/>
          </p:nvPr>
        </p:nvPicPr>
        <p:blipFill>
          <a:blip r:embed="rId2"/>
          <a:stretch>
            <a:fillRect/>
          </a:stretch>
        </p:blipFill>
        <p:spPr>
          <a:xfrm>
            <a:off x="838562" y="1790329"/>
            <a:ext cx="5133975" cy="1839113"/>
          </a:xfrm>
          <a:prstGeom prst="rect">
            <a:avLst/>
          </a:prstGeom>
        </p:spPr>
      </p:pic>
      <p:pic>
        <p:nvPicPr>
          <p:cNvPr id="6" name="Picture 1" descr="A computer screen shot of a computer&#10;&#10;Description automatically generated">
            <a:extLst>
              <a:ext uri="{FF2B5EF4-FFF2-40B4-BE49-F238E27FC236}">
                <a16:creationId xmlns:a16="http://schemas.microsoft.com/office/drawing/2014/main" id="{19F70211-0268-1C63-9A6B-62FFA495FE84}"/>
              </a:ext>
            </a:extLst>
          </p:cNvPr>
          <p:cNvPicPr>
            <a:picLocks noChangeAspect="1"/>
          </p:cNvPicPr>
          <p:nvPr/>
        </p:nvPicPr>
        <p:blipFill>
          <a:blip r:embed="rId3"/>
          <a:stretch>
            <a:fillRect/>
          </a:stretch>
        </p:blipFill>
        <p:spPr>
          <a:xfrm>
            <a:off x="6363513" y="1691323"/>
            <a:ext cx="5563167" cy="3819328"/>
          </a:xfrm>
          <a:prstGeom prst="rect">
            <a:avLst/>
          </a:prstGeom>
        </p:spPr>
      </p:pic>
    </p:spTree>
    <p:extLst>
      <p:ext uri="{BB962C8B-B14F-4D97-AF65-F5344CB8AC3E}">
        <p14:creationId xmlns:p14="http://schemas.microsoft.com/office/powerpoint/2010/main" val="1010553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CB3E1B13-A3E1-1560-F007-33A4BFA22F4F}"/>
              </a:ext>
            </a:extLst>
          </p:cNvPr>
          <p:cNvSpPr>
            <a:spLocks noGrp="1"/>
          </p:cNvSpPr>
          <p:nvPr>
            <p:ph sz="quarter" idx="15"/>
          </p:nvPr>
        </p:nvSpPr>
        <p:spPr>
          <a:xfrm>
            <a:off x="602428" y="360363"/>
            <a:ext cx="5134335" cy="4113054"/>
          </a:xfrm>
        </p:spPr>
        <p:txBody>
          <a:bodyPr/>
          <a:lstStyle/>
          <a:p>
            <a:r>
              <a:rPr lang="en-US" sz="1800" dirty="0">
                <a:effectLst/>
                <a:latin typeface="Calibri" panose="020F0502020204030204" pitchFamily="34" charset="0"/>
                <a:ea typeface="Calibri" panose="020F0502020204030204" pitchFamily="34" charset="0"/>
              </a:rPr>
              <a:t>We use grep to show the scanner type and then we’re going to search </a:t>
            </a:r>
            <a:r>
              <a:rPr lang="en-US" sz="1800" dirty="0" err="1">
                <a:effectLst/>
                <a:latin typeface="Calibri" panose="020F0502020204030204" pitchFamily="34" charset="0"/>
                <a:ea typeface="Calibri" panose="020F0502020204030204" pitchFamily="34" charset="0"/>
              </a:rPr>
              <a:t>mysql_login</a:t>
            </a:r>
            <a:r>
              <a:rPr lang="en-US" sz="1800" dirty="0">
                <a:effectLst/>
                <a:latin typeface="Calibri" panose="020F0502020204030204" pitchFamily="34" charset="0"/>
                <a:ea typeface="Calibri" panose="020F0502020204030204" pitchFamily="34" charset="0"/>
              </a:rPr>
              <a:t>.</a:t>
            </a:r>
          </a:p>
          <a:p>
            <a:endParaRPr lang="en-US" dirty="0"/>
          </a:p>
        </p:txBody>
      </p:sp>
      <p:sp>
        <p:nvSpPr>
          <p:cNvPr id="4" name="عنصر نائب للمحتوى 3">
            <a:extLst>
              <a:ext uri="{FF2B5EF4-FFF2-40B4-BE49-F238E27FC236}">
                <a16:creationId xmlns:a16="http://schemas.microsoft.com/office/drawing/2014/main" id="{6A31B8DA-B64B-94BE-7D0B-6A0CD1C81B13}"/>
              </a:ext>
            </a:extLst>
          </p:cNvPr>
          <p:cNvSpPr>
            <a:spLocks noGrp="1"/>
          </p:cNvSpPr>
          <p:nvPr>
            <p:ph sz="quarter" idx="16"/>
          </p:nvPr>
        </p:nvSpPr>
        <p:spPr>
          <a:xfrm>
            <a:off x="6666936" y="467368"/>
            <a:ext cx="5134335" cy="466488"/>
          </a:xfrm>
        </p:spPr>
        <p:txBody>
          <a:bodyPr>
            <a:normAutofit fontScale="92500" lnSpcReduction="10000"/>
          </a:bodyPr>
          <a:lstStyle/>
          <a:p>
            <a:r>
              <a:rPr lang="en-US" dirty="0"/>
              <a:t>T</a:t>
            </a:r>
            <a:r>
              <a:rPr lang="en-US" sz="1800" dirty="0">
                <a:effectLst/>
                <a:latin typeface="Calibri" panose="020F0502020204030204" pitchFamily="34" charset="0"/>
                <a:ea typeface="Calibri" panose="020F0502020204030204" pitchFamily="34" charset="0"/>
              </a:rPr>
              <a:t>hen show options to see </a:t>
            </a:r>
            <a:r>
              <a:rPr lang="en-US" sz="1800" dirty="0" err="1">
                <a:effectLst/>
                <a:latin typeface="Calibri" panose="020F0502020204030204" pitchFamily="34" charset="0"/>
                <a:ea typeface="Calibri" panose="020F0502020204030204" pitchFamily="34" charset="0"/>
              </a:rPr>
              <a:t>what’ss</a:t>
            </a:r>
            <a:r>
              <a:rPr lang="en-US" sz="1800" dirty="0">
                <a:effectLst/>
                <a:latin typeface="Calibri" panose="020F0502020204030204" pitchFamily="34" charset="0"/>
                <a:ea typeface="Calibri" panose="020F0502020204030204" pitchFamily="34" charset="0"/>
              </a:rPr>
              <a:t> needed</a:t>
            </a:r>
          </a:p>
          <a:p>
            <a:endParaRPr lang="en-US" dirty="0"/>
          </a:p>
        </p:txBody>
      </p:sp>
      <p:pic>
        <p:nvPicPr>
          <p:cNvPr id="5" name="Picture 1">
            <a:extLst>
              <a:ext uri="{FF2B5EF4-FFF2-40B4-BE49-F238E27FC236}">
                <a16:creationId xmlns:a16="http://schemas.microsoft.com/office/drawing/2014/main" id="{FDEB016E-2B82-83E2-0CC5-E9EB7337861D}"/>
              </a:ext>
            </a:extLst>
          </p:cNvPr>
          <p:cNvPicPr>
            <a:picLocks noChangeAspect="1"/>
          </p:cNvPicPr>
          <p:nvPr/>
        </p:nvPicPr>
        <p:blipFill>
          <a:blip r:embed="rId2"/>
          <a:stretch>
            <a:fillRect/>
          </a:stretch>
        </p:blipFill>
        <p:spPr>
          <a:xfrm>
            <a:off x="602428" y="1448381"/>
            <a:ext cx="5493572" cy="683895"/>
          </a:xfrm>
          <a:prstGeom prst="rect">
            <a:avLst/>
          </a:prstGeom>
        </p:spPr>
      </p:pic>
      <p:pic>
        <p:nvPicPr>
          <p:cNvPr id="9" name="Picture 1" descr="A screenshot of a computer screen&#10;&#10;Description automatically generated">
            <a:extLst>
              <a:ext uri="{FF2B5EF4-FFF2-40B4-BE49-F238E27FC236}">
                <a16:creationId xmlns:a16="http://schemas.microsoft.com/office/drawing/2014/main" id="{0259E804-0F84-B734-94A6-7DA0200C738E}"/>
              </a:ext>
            </a:extLst>
          </p:cNvPr>
          <p:cNvPicPr>
            <a:picLocks noChangeAspect="1"/>
          </p:cNvPicPr>
          <p:nvPr/>
        </p:nvPicPr>
        <p:blipFill>
          <a:blip r:embed="rId3"/>
          <a:stretch>
            <a:fillRect/>
          </a:stretch>
        </p:blipFill>
        <p:spPr>
          <a:xfrm>
            <a:off x="6666935" y="1131332"/>
            <a:ext cx="5424545" cy="2571115"/>
          </a:xfrm>
          <a:prstGeom prst="rect">
            <a:avLst/>
          </a:prstGeom>
        </p:spPr>
      </p:pic>
      <p:sp>
        <p:nvSpPr>
          <p:cNvPr id="11" name="مربع نص 10">
            <a:extLst>
              <a:ext uri="{FF2B5EF4-FFF2-40B4-BE49-F238E27FC236}">
                <a16:creationId xmlns:a16="http://schemas.microsoft.com/office/drawing/2014/main" id="{A07728B0-04BF-FAC7-766A-A10916CA6BBF}"/>
              </a:ext>
            </a:extLst>
          </p:cNvPr>
          <p:cNvSpPr txBox="1"/>
          <p:nvPr/>
        </p:nvSpPr>
        <p:spPr>
          <a:xfrm>
            <a:off x="602428" y="3063081"/>
            <a:ext cx="2254385" cy="375552"/>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Then use the exploit </a:t>
            </a:r>
            <a:endParaRPr lang="en-US" sz="1200" dirty="0">
              <a:effectLst/>
              <a:latin typeface="Calibri" panose="020F0502020204030204" pitchFamily="34" charset="0"/>
              <a:ea typeface="Calibri" panose="020F0502020204030204" pitchFamily="34" charset="0"/>
            </a:endParaRPr>
          </a:p>
        </p:txBody>
      </p:sp>
      <p:pic>
        <p:nvPicPr>
          <p:cNvPr id="12" name="Picture 1" descr="A screen shot of a computer&#10;&#10;Description automatically generated">
            <a:extLst>
              <a:ext uri="{FF2B5EF4-FFF2-40B4-BE49-F238E27FC236}">
                <a16:creationId xmlns:a16="http://schemas.microsoft.com/office/drawing/2014/main" id="{3744770A-C1E5-F62A-9D88-0BEB42873C66}"/>
              </a:ext>
            </a:extLst>
          </p:cNvPr>
          <p:cNvPicPr>
            <a:picLocks noChangeAspect="1"/>
          </p:cNvPicPr>
          <p:nvPr/>
        </p:nvPicPr>
        <p:blipFill>
          <a:blip r:embed="rId4"/>
          <a:stretch>
            <a:fillRect/>
          </a:stretch>
        </p:blipFill>
        <p:spPr>
          <a:xfrm>
            <a:off x="511639" y="3794919"/>
            <a:ext cx="5943600" cy="1356995"/>
          </a:xfrm>
          <a:prstGeom prst="rect">
            <a:avLst/>
          </a:prstGeom>
        </p:spPr>
      </p:pic>
      <p:sp>
        <p:nvSpPr>
          <p:cNvPr id="14" name="مربع نص 13">
            <a:extLst>
              <a:ext uri="{FF2B5EF4-FFF2-40B4-BE49-F238E27FC236}">
                <a16:creationId xmlns:a16="http://schemas.microsoft.com/office/drawing/2014/main" id="{A9860DDD-027D-85E5-C598-986725093442}"/>
              </a:ext>
            </a:extLst>
          </p:cNvPr>
          <p:cNvSpPr txBox="1"/>
          <p:nvPr/>
        </p:nvSpPr>
        <p:spPr>
          <a:xfrm>
            <a:off x="6626279" y="4374962"/>
            <a:ext cx="5505855" cy="375552"/>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Then use the root without password to enter to the </a:t>
            </a:r>
            <a:r>
              <a:rPr lang="en-US" sz="1800" dirty="0" err="1">
                <a:effectLst/>
                <a:latin typeface="Calibri" panose="020F0502020204030204" pitchFamily="34" charset="0"/>
                <a:ea typeface="Calibri" panose="020F0502020204030204" pitchFamily="34" charset="0"/>
              </a:rPr>
              <a:t>sql</a:t>
            </a:r>
            <a:endParaRPr lang="en-US" sz="1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71259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AB8CAFFE-B446-CF05-F568-05BDB9F4725F}"/>
              </a:ext>
            </a:extLst>
          </p:cNvPr>
          <p:cNvSpPr>
            <a:spLocks noGrp="1"/>
          </p:cNvSpPr>
          <p:nvPr>
            <p:ph sz="quarter" idx="15"/>
          </p:nvPr>
        </p:nvSpPr>
        <p:spPr>
          <a:xfrm>
            <a:off x="838200" y="837019"/>
            <a:ext cx="5134335" cy="4113054"/>
          </a:xfrm>
        </p:spPr>
        <p:txBody>
          <a:bodyPr/>
          <a:lstStyle/>
          <a:p>
            <a:r>
              <a:rPr lang="en-GB" sz="1800" dirty="0">
                <a:effectLst/>
                <a:latin typeface="Calibri" panose="020F0502020204030204" pitchFamily="34" charset="0"/>
                <a:ea typeface="Calibri" panose="020F0502020204030204" pitchFamily="34" charset="0"/>
              </a:rPr>
              <a:t>This error massage maybe because of </a:t>
            </a:r>
            <a:r>
              <a:rPr lang="en-US" sz="1800" dirty="0">
                <a:effectLst/>
                <a:latin typeface="Calibri" panose="020F0502020204030204" pitchFamily="34" charset="0"/>
                <a:ea typeface="Calibri" panose="020F0502020204030204" pitchFamily="34" charset="0"/>
              </a:rPr>
              <a:t>SSL/TLS Version Mismatch (The MySQL client is trying to connect to the server using an unsupported or incorrect version of TLS/SSL.)   Or SSL/TLS Not Configured Properly or  Incompatible MySQL Client and Server (Different versions of MySQL/MariaDB (server vs. client) may have incompatible SSL/TLS settings.)</a:t>
            </a:r>
          </a:p>
          <a:p>
            <a:endParaRPr lang="en-US" dirty="0"/>
          </a:p>
        </p:txBody>
      </p:sp>
      <p:pic>
        <p:nvPicPr>
          <p:cNvPr id="5" name="Picture 1" descr="A screenshot of a computer&#10;&#10;Description automatically generated">
            <a:extLst>
              <a:ext uri="{FF2B5EF4-FFF2-40B4-BE49-F238E27FC236}">
                <a16:creationId xmlns:a16="http://schemas.microsoft.com/office/drawing/2014/main" id="{716B68AF-D012-E182-96C3-384F3CFDD956}"/>
              </a:ext>
            </a:extLst>
          </p:cNvPr>
          <p:cNvPicPr>
            <a:picLocks noGrp="1" noChangeAspect="1"/>
          </p:cNvPicPr>
          <p:nvPr>
            <p:ph sz="quarter" idx="16"/>
          </p:nvPr>
        </p:nvPicPr>
        <p:blipFill>
          <a:blip r:embed="rId2"/>
          <a:stretch>
            <a:fillRect/>
          </a:stretch>
        </p:blipFill>
        <p:spPr>
          <a:xfrm>
            <a:off x="6219467" y="910064"/>
            <a:ext cx="5133975" cy="3150741"/>
          </a:xfrm>
          <a:prstGeom prst="rect">
            <a:avLst/>
          </a:prstGeom>
        </p:spPr>
      </p:pic>
    </p:spTree>
    <p:extLst>
      <p:ext uri="{BB962C8B-B14F-4D97-AF65-F5344CB8AC3E}">
        <p14:creationId xmlns:p14="http://schemas.microsoft.com/office/powerpoint/2010/main" val="474899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62C7B82-66E0-19CF-B964-8DE66510A525}"/>
              </a:ext>
            </a:extLst>
          </p:cNvPr>
          <p:cNvSpPr>
            <a:spLocks noGrp="1"/>
          </p:cNvSpPr>
          <p:nvPr>
            <p:ph type="title"/>
          </p:nvPr>
        </p:nvSpPr>
        <p:spPr>
          <a:xfrm>
            <a:off x="838200" y="599224"/>
            <a:ext cx="10515600" cy="1325563"/>
          </a:xfrm>
        </p:spPr>
        <p:txBody>
          <a:bodyPr/>
          <a:lstStyle/>
          <a:p>
            <a:pPr algn="l"/>
            <a:r>
              <a:rPr lang="en-US" b="1" cap="none" dirty="0">
                <a:solidFill>
                  <a:srgbClr val="00B050"/>
                </a:solidFill>
              </a:rPr>
              <a:t>Mitigation</a:t>
            </a:r>
            <a:endParaRPr lang="en-US" b="1" dirty="0">
              <a:solidFill>
                <a:srgbClr val="00B050"/>
              </a:solidFill>
            </a:endParaRPr>
          </a:p>
        </p:txBody>
      </p:sp>
      <p:sp>
        <p:nvSpPr>
          <p:cNvPr id="3" name="عنصر نائب للمحتوى 2">
            <a:extLst>
              <a:ext uri="{FF2B5EF4-FFF2-40B4-BE49-F238E27FC236}">
                <a16:creationId xmlns:a16="http://schemas.microsoft.com/office/drawing/2014/main" id="{ADEAC1F2-4B95-8F18-94CC-B0C73F20B55B}"/>
              </a:ext>
            </a:extLst>
          </p:cNvPr>
          <p:cNvSpPr>
            <a:spLocks noGrp="1"/>
          </p:cNvSpPr>
          <p:nvPr>
            <p:ph sz="quarter" idx="15"/>
          </p:nvPr>
        </p:nvSpPr>
        <p:spPr>
          <a:xfrm>
            <a:off x="838200" y="2070388"/>
            <a:ext cx="10222149" cy="2091007"/>
          </a:xfrm>
        </p:spPr>
        <p:txBody>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To secure MySQL on port 3306/TCP, the following measures are recommended:</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Restrict remote access</a:t>
            </a:r>
            <a:r>
              <a:rPr lang="en-US" sz="1800" dirty="0">
                <a:effectLst/>
                <a:latin typeface="Calibri" panose="020F0502020204030204" pitchFamily="34" charset="0"/>
                <a:ea typeface="Calibri" panose="020F0502020204030204" pitchFamily="34" charset="0"/>
              </a:rPr>
              <a:t> by limiting connections to trusted IP addresses.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Enforce strong authentication</a:t>
            </a:r>
            <a:r>
              <a:rPr lang="en-US" sz="1800" dirty="0">
                <a:effectLst/>
                <a:latin typeface="Calibri" panose="020F0502020204030204" pitchFamily="34" charset="0"/>
                <a:ea typeface="Calibri" panose="020F0502020204030204" pitchFamily="34" charset="0"/>
              </a:rPr>
              <a:t> with complex passwords and avoid default credentials.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Regularly update MySQL</a:t>
            </a:r>
            <a:r>
              <a:rPr lang="en-US" sz="1800" dirty="0">
                <a:effectLst/>
                <a:latin typeface="Calibri" panose="020F0502020204030204" pitchFamily="34" charset="0"/>
                <a:ea typeface="Calibri" panose="020F0502020204030204" pitchFamily="34" charset="0"/>
              </a:rPr>
              <a:t> to the latest version to patch vulnerabilities.</a:t>
            </a:r>
          </a:p>
          <a:p>
            <a:endParaRPr lang="en-US" dirty="0"/>
          </a:p>
        </p:txBody>
      </p:sp>
    </p:spTree>
    <p:extLst>
      <p:ext uri="{BB962C8B-B14F-4D97-AF65-F5344CB8AC3E}">
        <p14:creationId xmlns:p14="http://schemas.microsoft.com/office/powerpoint/2010/main" val="1693222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EACE876-0A37-B98D-785E-FD1EBD568953}"/>
              </a:ext>
            </a:extLst>
          </p:cNvPr>
          <p:cNvSpPr>
            <a:spLocks noGrp="1"/>
          </p:cNvSpPr>
          <p:nvPr>
            <p:ph type="title"/>
          </p:nvPr>
        </p:nvSpPr>
        <p:spPr/>
        <p:txBody>
          <a:bodyPr/>
          <a:lstStyle/>
          <a:p>
            <a:pPr algn="l"/>
            <a:r>
              <a:rPr lang="fr-FR" sz="4000" b="1" cap="none" dirty="0">
                <a:solidFill>
                  <a:srgbClr val="FF0000"/>
                </a:solidFill>
              </a:rPr>
              <a:t>5. </a:t>
            </a:r>
            <a:r>
              <a:rPr lang="fr-FR" sz="4000" b="1" cap="none" dirty="0" err="1">
                <a:solidFill>
                  <a:srgbClr val="FF0000"/>
                </a:solidFill>
              </a:rPr>
              <a:t>Postgresql</a:t>
            </a:r>
            <a:r>
              <a:rPr lang="fr-FR" sz="4000" b="1" cap="none" dirty="0">
                <a:solidFill>
                  <a:srgbClr val="FF0000"/>
                </a:solidFill>
              </a:rPr>
              <a:t> On Port 5432/</a:t>
            </a:r>
            <a:r>
              <a:rPr lang="fr-FR" sz="4000" b="1" cap="none" dirty="0" err="1">
                <a:solidFill>
                  <a:srgbClr val="FF0000"/>
                </a:solidFill>
              </a:rPr>
              <a:t>Tcp</a:t>
            </a:r>
            <a:r>
              <a:rPr lang="fr-FR" sz="4000" b="1" cap="none" dirty="0">
                <a:solidFill>
                  <a:srgbClr val="FF0000"/>
                </a:solidFill>
              </a:rPr>
              <a:t>:</a:t>
            </a:r>
            <a:endParaRPr lang="en-US" sz="4000" b="1" cap="none" dirty="0">
              <a:solidFill>
                <a:srgbClr val="FF0000"/>
              </a:solidFill>
            </a:endParaRPr>
          </a:p>
        </p:txBody>
      </p:sp>
      <p:sp>
        <p:nvSpPr>
          <p:cNvPr id="3" name="عنصر نائب للمحتوى 2">
            <a:extLst>
              <a:ext uri="{FF2B5EF4-FFF2-40B4-BE49-F238E27FC236}">
                <a16:creationId xmlns:a16="http://schemas.microsoft.com/office/drawing/2014/main" id="{BA3A4FBD-572C-45F4-05D5-31A9A0F4719E}"/>
              </a:ext>
            </a:extLst>
          </p:cNvPr>
          <p:cNvSpPr>
            <a:spLocks noGrp="1"/>
          </p:cNvSpPr>
          <p:nvPr>
            <p:ph sz="quarter" idx="15"/>
          </p:nvPr>
        </p:nvSpPr>
        <p:spPr>
          <a:xfrm>
            <a:off x="838200" y="1691323"/>
            <a:ext cx="5134335" cy="532457"/>
          </a:xfrm>
        </p:spPr>
        <p:txBody>
          <a:bodyPr/>
          <a:lstStyle/>
          <a:p>
            <a:r>
              <a:rPr lang="en-GB" sz="1800" dirty="0">
                <a:effectLst/>
                <a:latin typeface="Calibri" panose="020F0502020204030204" pitchFamily="34" charset="0"/>
                <a:ea typeface="Calibri" panose="020F0502020204030204" pitchFamily="34" charset="0"/>
              </a:rPr>
              <a:t>After we done the </a:t>
            </a:r>
            <a:r>
              <a:rPr lang="en-GB" sz="1800" dirty="0" err="1">
                <a:effectLst/>
                <a:latin typeface="Calibri" panose="020F0502020204030204" pitchFamily="34" charset="0"/>
                <a:ea typeface="Calibri" panose="020F0502020204030204" pitchFamily="34" charset="0"/>
              </a:rPr>
              <a:t>nmap</a:t>
            </a:r>
            <a:r>
              <a:rPr lang="en-GB" sz="1800" dirty="0">
                <a:effectLst/>
                <a:latin typeface="Calibri" panose="020F0502020204030204" pitchFamily="34" charset="0"/>
                <a:ea typeface="Calibri" panose="020F0502020204030204" pitchFamily="34" charset="0"/>
              </a:rPr>
              <a:t> scan we find </a:t>
            </a:r>
            <a:endParaRPr lang="en-US" sz="1800" dirty="0">
              <a:effectLst/>
              <a:latin typeface="Calibri" panose="020F0502020204030204" pitchFamily="34" charset="0"/>
              <a:ea typeface="Calibri" panose="020F0502020204030204" pitchFamily="34" charset="0"/>
            </a:endParaRPr>
          </a:p>
          <a:p>
            <a:endParaRPr lang="en-US" dirty="0"/>
          </a:p>
        </p:txBody>
      </p:sp>
      <p:pic>
        <p:nvPicPr>
          <p:cNvPr id="5" name="Picture 25" descr="A computer screen shot of text&#10;&#10;Description automatically generated">
            <a:extLst>
              <a:ext uri="{FF2B5EF4-FFF2-40B4-BE49-F238E27FC236}">
                <a16:creationId xmlns:a16="http://schemas.microsoft.com/office/drawing/2014/main" id="{DC663F95-CF77-71BA-6A79-DD7B93BEDFD8}"/>
              </a:ext>
            </a:extLst>
          </p:cNvPr>
          <p:cNvPicPr>
            <a:picLocks noGrp="1" noChangeAspect="1"/>
          </p:cNvPicPr>
          <p:nvPr>
            <p:ph sz="quarter" idx="16"/>
          </p:nvPr>
        </p:nvPicPr>
        <p:blipFill>
          <a:blip r:embed="rId2" cstate="print">
            <a:extLst>
              <a:ext uri="{28A0092B-C50C-407E-A947-70E740481C1C}">
                <a14:useLocalDpi xmlns:a14="http://schemas.microsoft.com/office/drawing/2010/main" val="0"/>
              </a:ext>
            </a:extLst>
          </a:blip>
          <a:srcRect/>
          <a:stretch>
            <a:fillRect/>
          </a:stretch>
        </p:blipFill>
        <p:spPr bwMode="auto">
          <a:xfrm>
            <a:off x="6219825" y="1383766"/>
            <a:ext cx="5133975" cy="2689718"/>
          </a:xfrm>
          <a:prstGeom prst="rect">
            <a:avLst/>
          </a:prstGeom>
          <a:noFill/>
          <a:ln>
            <a:noFill/>
          </a:ln>
        </p:spPr>
      </p:pic>
      <p:sp>
        <p:nvSpPr>
          <p:cNvPr id="7" name="مربع نص 6">
            <a:extLst>
              <a:ext uri="{FF2B5EF4-FFF2-40B4-BE49-F238E27FC236}">
                <a16:creationId xmlns:a16="http://schemas.microsoft.com/office/drawing/2014/main" id="{6B61C1ED-C0DB-1753-7869-77C2BCB60DE9}"/>
              </a:ext>
            </a:extLst>
          </p:cNvPr>
          <p:cNvSpPr txBox="1"/>
          <p:nvPr/>
        </p:nvSpPr>
        <p:spPr>
          <a:xfrm>
            <a:off x="6773694" y="4460131"/>
            <a:ext cx="3479260" cy="375552"/>
          </a:xfrm>
          <a:prstGeom prst="rect">
            <a:avLst/>
          </a:prstGeom>
          <a:noFill/>
        </p:spPr>
        <p:txBody>
          <a:bodyPr wrap="square">
            <a:spAutoFit/>
          </a:bodyPr>
          <a:lstStyle/>
          <a:p>
            <a:pPr marL="0" marR="0">
              <a:lnSpc>
                <a:spcPct val="107000"/>
              </a:lnSpc>
              <a:spcAft>
                <a:spcPts val="800"/>
              </a:spcAft>
            </a:pPr>
            <a:r>
              <a:rPr lang="en-GB" sz="1800" dirty="0">
                <a:effectLst/>
                <a:latin typeface="Calibri" panose="020F0502020204030204" pitchFamily="34" charset="0"/>
                <a:ea typeface="Calibri" panose="020F0502020204030204" pitchFamily="34" charset="0"/>
              </a:rPr>
              <a:t>And after that we open </a:t>
            </a:r>
            <a:r>
              <a:rPr lang="en-GB" sz="1800" dirty="0" err="1">
                <a:effectLst/>
                <a:latin typeface="Calibri" panose="020F0502020204030204" pitchFamily="34" charset="0"/>
                <a:ea typeface="Calibri" panose="020F0502020204030204" pitchFamily="34" charset="0"/>
              </a:rPr>
              <a:t>metasploit</a:t>
            </a:r>
            <a:endParaRPr lang="en-US" sz="1200" dirty="0">
              <a:effectLst/>
              <a:latin typeface="Calibri" panose="020F0502020204030204" pitchFamily="34" charset="0"/>
              <a:ea typeface="Calibri" panose="020F0502020204030204" pitchFamily="34" charset="0"/>
            </a:endParaRPr>
          </a:p>
        </p:txBody>
      </p:sp>
      <p:pic>
        <p:nvPicPr>
          <p:cNvPr id="8" name="Picture 29" descr="A computer screen shot of a program&#10;&#10;Description automatically generated">
            <a:extLst>
              <a:ext uri="{FF2B5EF4-FFF2-40B4-BE49-F238E27FC236}">
                <a16:creationId xmlns:a16="http://schemas.microsoft.com/office/drawing/2014/main" id="{7625FB45-C73A-9D85-F26E-D0A3ACB6EB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736" y="2866916"/>
            <a:ext cx="5679440" cy="3186430"/>
          </a:xfrm>
          <a:prstGeom prst="rect">
            <a:avLst/>
          </a:prstGeom>
          <a:noFill/>
          <a:ln>
            <a:noFill/>
          </a:ln>
        </p:spPr>
      </p:pic>
    </p:spTree>
    <p:extLst>
      <p:ext uri="{BB962C8B-B14F-4D97-AF65-F5344CB8AC3E}">
        <p14:creationId xmlns:p14="http://schemas.microsoft.com/office/powerpoint/2010/main" val="1770736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55A6FC1B-6789-E363-DD21-EE023B477AC9}"/>
              </a:ext>
            </a:extLst>
          </p:cNvPr>
          <p:cNvSpPr>
            <a:spLocks noGrp="1"/>
          </p:cNvSpPr>
          <p:nvPr>
            <p:ph sz="quarter" idx="15"/>
          </p:nvPr>
        </p:nvSpPr>
        <p:spPr>
          <a:xfrm>
            <a:off x="5861421" y="323499"/>
            <a:ext cx="5994468" cy="3462607"/>
          </a:xfrm>
        </p:spPr>
        <p:txBody>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We use grep to show the scanner type and then we’re going to search </a:t>
            </a:r>
            <a:r>
              <a:rPr lang="en-US" sz="1800" dirty="0" err="1">
                <a:effectLst/>
                <a:latin typeface="Calibri" panose="020F0502020204030204" pitchFamily="34" charset="0"/>
                <a:ea typeface="Calibri" panose="020F0502020204030204" pitchFamily="34" charset="0"/>
              </a:rPr>
              <a:t>postgres</a:t>
            </a:r>
            <a:r>
              <a:rPr lang="en-US" sz="1800" dirty="0">
                <a:effectLst/>
                <a:latin typeface="Calibri" panose="020F0502020204030204" pitchFamily="34" charset="0"/>
                <a:ea typeface="Calibri" panose="020F0502020204030204" pitchFamily="34" charset="0"/>
              </a:rPr>
              <a:t> and after this, we use the </a:t>
            </a:r>
            <a:r>
              <a:rPr lang="en-US" sz="1800" dirty="0" err="1">
                <a:effectLst/>
                <a:latin typeface="Calibri" panose="020F0502020204030204" pitchFamily="34" charset="0"/>
                <a:ea typeface="Calibri" panose="020F0502020204030204" pitchFamily="34" charset="0"/>
              </a:rPr>
              <a:t>postgres_login</a:t>
            </a:r>
            <a:endParaRPr lang="en-US" sz="1800" dirty="0">
              <a:effectLst/>
              <a:latin typeface="Calibri" panose="020F0502020204030204" pitchFamily="34" charset="0"/>
              <a:ea typeface="Calibri" panose="020F0502020204030204" pitchFamily="34" charset="0"/>
            </a:endParaRP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We should show option because sometimes we find the options that are required to make the exploit.</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We found “RHOST” that required and no value in here, so we should set the “RHOST” option by the target machine. And exploit this payload.</a:t>
            </a:r>
          </a:p>
          <a:p>
            <a:endParaRPr lang="en-US" dirty="0"/>
          </a:p>
        </p:txBody>
      </p:sp>
      <p:pic>
        <p:nvPicPr>
          <p:cNvPr id="5" name="Picture 31" descr="A screenshot of a computer&#10;&#10;Description automatically generated">
            <a:extLst>
              <a:ext uri="{FF2B5EF4-FFF2-40B4-BE49-F238E27FC236}">
                <a16:creationId xmlns:a16="http://schemas.microsoft.com/office/drawing/2014/main" id="{4F45DECC-9C56-7325-0DFF-F786DBC26FC0}"/>
              </a:ext>
            </a:extLst>
          </p:cNvPr>
          <p:cNvPicPr>
            <a:picLocks noGrp="1" noChangeAspect="1"/>
          </p:cNvPicPr>
          <p:nvPr>
            <p:ph sz="quarter" idx="16"/>
          </p:nvPr>
        </p:nvPicPr>
        <p:blipFill>
          <a:blip r:embed="rId2" cstate="print">
            <a:extLst>
              <a:ext uri="{28A0092B-C50C-407E-A947-70E740481C1C}">
                <a14:useLocalDpi xmlns:a14="http://schemas.microsoft.com/office/drawing/2010/main" val="0"/>
              </a:ext>
            </a:extLst>
          </a:blip>
          <a:srcRect/>
          <a:stretch>
            <a:fillRect/>
          </a:stretch>
        </p:blipFill>
        <p:spPr bwMode="auto">
          <a:xfrm>
            <a:off x="490232" y="323499"/>
            <a:ext cx="5133975" cy="3018854"/>
          </a:xfrm>
          <a:prstGeom prst="rect">
            <a:avLst/>
          </a:prstGeom>
          <a:noFill/>
          <a:ln>
            <a:noFill/>
          </a:ln>
        </p:spPr>
      </p:pic>
      <p:pic>
        <p:nvPicPr>
          <p:cNvPr id="6" name="Picture 36" descr="A screen shot of a computer&#10;&#10;Description automatically generated">
            <a:extLst>
              <a:ext uri="{FF2B5EF4-FFF2-40B4-BE49-F238E27FC236}">
                <a16:creationId xmlns:a16="http://schemas.microsoft.com/office/drawing/2014/main" id="{689D8D2D-3F5D-EAB3-CC34-68C6249C8B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2924" y="3209208"/>
            <a:ext cx="5942965" cy="3074670"/>
          </a:xfrm>
          <a:prstGeom prst="rect">
            <a:avLst/>
          </a:prstGeom>
          <a:noFill/>
          <a:ln>
            <a:noFill/>
          </a:ln>
        </p:spPr>
      </p:pic>
      <p:sp>
        <p:nvSpPr>
          <p:cNvPr id="8" name="مربع نص 7">
            <a:extLst>
              <a:ext uri="{FF2B5EF4-FFF2-40B4-BE49-F238E27FC236}">
                <a16:creationId xmlns:a16="http://schemas.microsoft.com/office/drawing/2014/main" id="{C5DFCD4C-60DB-2485-A450-7C4D760685B5}"/>
              </a:ext>
            </a:extLst>
          </p:cNvPr>
          <p:cNvSpPr txBox="1"/>
          <p:nvPr/>
        </p:nvSpPr>
        <p:spPr>
          <a:xfrm>
            <a:off x="1538084" y="4370991"/>
            <a:ext cx="3255523" cy="375552"/>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So we got successful login in it </a:t>
            </a:r>
            <a:endParaRPr lang="en-US" sz="1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042066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359C0C8-6EC7-9ED4-4B33-321E344929CA}"/>
              </a:ext>
            </a:extLst>
          </p:cNvPr>
          <p:cNvSpPr>
            <a:spLocks noGrp="1"/>
          </p:cNvSpPr>
          <p:nvPr>
            <p:ph type="title"/>
          </p:nvPr>
        </p:nvSpPr>
        <p:spPr/>
        <p:txBody>
          <a:bodyPr/>
          <a:lstStyle/>
          <a:p>
            <a:pPr algn="l"/>
            <a:r>
              <a:rPr lang="en-US" b="1" cap="none" dirty="0">
                <a:solidFill>
                  <a:srgbClr val="00B050"/>
                </a:solidFill>
              </a:rPr>
              <a:t>Mitigation</a:t>
            </a:r>
          </a:p>
        </p:txBody>
      </p:sp>
      <p:sp>
        <p:nvSpPr>
          <p:cNvPr id="3" name="عنصر نائب للمحتوى 2">
            <a:extLst>
              <a:ext uri="{FF2B5EF4-FFF2-40B4-BE49-F238E27FC236}">
                <a16:creationId xmlns:a16="http://schemas.microsoft.com/office/drawing/2014/main" id="{FF3D27BA-3C75-26C0-4CD0-1FB1E0A88C38}"/>
              </a:ext>
            </a:extLst>
          </p:cNvPr>
          <p:cNvSpPr>
            <a:spLocks noGrp="1"/>
          </p:cNvSpPr>
          <p:nvPr>
            <p:ph sz="quarter" idx="15"/>
          </p:nvPr>
        </p:nvSpPr>
        <p:spPr>
          <a:xfrm>
            <a:off x="838200" y="1790329"/>
            <a:ext cx="10436157" cy="2694122"/>
          </a:xfrm>
        </p:spPr>
        <p:txBody>
          <a:bodyPr>
            <a:normAutofit/>
          </a:bodyPr>
          <a:lstStyle/>
          <a:p>
            <a:pPr marL="0" marR="0">
              <a:lnSpc>
                <a:spcPct val="107000"/>
              </a:lnSpc>
              <a:spcAft>
                <a:spcPts val="800"/>
              </a:spcAft>
            </a:pPr>
            <a:r>
              <a:rPr lang="en-GB" sz="1800" dirty="0">
                <a:effectLst/>
                <a:latin typeface="Calibri" panose="020F0502020204030204" pitchFamily="34" charset="0"/>
                <a:ea typeface="Calibri" panose="020F0502020204030204" pitchFamily="34" charset="0"/>
              </a:rPr>
              <a:t>To secure PostgreSQL on port 5432/TCP, implement the following measures: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Restrict remote access</a:t>
            </a:r>
            <a:r>
              <a:rPr lang="en-GB" sz="1800" dirty="0">
                <a:effectLst/>
                <a:latin typeface="Calibri" panose="020F0502020204030204" pitchFamily="34" charset="0"/>
                <a:ea typeface="Calibri" panose="020F0502020204030204" pitchFamily="34" charset="0"/>
              </a:rPr>
              <a:t> by allowing connections only from trusted IP addresses.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Use strong passwords</a:t>
            </a:r>
            <a:r>
              <a:rPr lang="en-GB" sz="1800" dirty="0">
                <a:effectLst/>
                <a:latin typeface="Calibri" panose="020F0502020204030204" pitchFamily="34" charset="0"/>
                <a:ea typeface="Calibri" panose="020F0502020204030204" pitchFamily="34" charset="0"/>
              </a:rPr>
              <a:t> and avoid default credentials for authentication.</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Regularly update PostgreSQL</a:t>
            </a:r>
            <a:r>
              <a:rPr lang="en-GB" sz="1800" dirty="0">
                <a:effectLst/>
                <a:latin typeface="Calibri" panose="020F0502020204030204" pitchFamily="34" charset="0"/>
                <a:ea typeface="Calibri" panose="020F0502020204030204" pitchFamily="34" charset="0"/>
              </a:rPr>
              <a:t> to ensure the latest security patches are applied.</a:t>
            </a:r>
            <a:endParaRPr lang="en-US" sz="1800" dirty="0">
              <a:effectLst/>
              <a:latin typeface="Calibri" panose="020F0502020204030204" pitchFamily="34" charset="0"/>
              <a:ea typeface="Calibri" panose="020F0502020204030204" pitchFamily="34" charset="0"/>
            </a:endParaRPr>
          </a:p>
          <a:p>
            <a:r>
              <a:rPr lang="en-GB" sz="1800" b="1" dirty="0">
                <a:effectLst/>
                <a:latin typeface="Calibri" panose="020F0502020204030204" pitchFamily="34" charset="0"/>
                <a:ea typeface="Calibri" panose="020F0502020204030204" pitchFamily="34" charset="0"/>
              </a:rPr>
              <a:t>Limit user privileges</a:t>
            </a:r>
            <a:r>
              <a:rPr lang="en-GB" sz="1800" dirty="0">
                <a:effectLst/>
                <a:latin typeface="Calibri" panose="020F0502020204030204" pitchFamily="34" charset="0"/>
                <a:ea typeface="Calibri" panose="020F0502020204030204" pitchFamily="34" charset="0"/>
              </a:rPr>
              <a:t> to follow the principle of least privilege</a:t>
            </a:r>
            <a:endParaRPr lang="en-US" dirty="0"/>
          </a:p>
        </p:txBody>
      </p:sp>
    </p:spTree>
    <p:extLst>
      <p:ext uri="{BB962C8B-B14F-4D97-AF65-F5344CB8AC3E}">
        <p14:creationId xmlns:p14="http://schemas.microsoft.com/office/powerpoint/2010/main" val="346856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7142298" y="1667250"/>
            <a:ext cx="4715719" cy="920328"/>
          </a:xfrm>
          <a:noFill/>
        </p:spPr>
        <p:txBody>
          <a:bodyPr anchor="ctr"/>
          <a:lstStyle/>
          <a:p>
            <a:r>
              <a:rPr lang="en-US" b="1" dirty="0">
                <a:solidFill>
                  <a:srgbClr val="7030A0"/>
                </a:solidFill>
              </a:rPr>
              <a:t>Scope</a:t>
            </a:r>
          </a:p>
        </p:txBody>
      </p:sp>
      <p:graphicFrame>
        <p:nvGraphicFramePr>
          <p:cNvPr id="4" name="جدول 3">
            <a:extLst>
              <a:ext uri="{FF2B5EF4-FFF2-40B4-BE49-F238E27FC236}">
                <a16:creationId xmlns:a16="http://schemas.microsoft.com/office/drawing/2014/main" id="{60A7A05C-F654-0ADD-BB50-E0269DD01DEF}"/>
              </a:ext>
            </a:extLst>
          </p:cNvPr>
          <p:cNvGraphicFramePr>
            <a:graphicFrameLocks noGrp="1"/>
          </p:cNvGraphicFramePr>
          <p:nvPr>
            <p:extLst>
              <p:ext uri="{D42A27DB-BD31-4B8C-83A1-F6EECF244321}">
                <p14:modId xmlns:p14="http://schemas.microsoft.com/office/powerpoint/2010/main" val="3244289092"/>
              </p:ext>
            </p:extLst>
          </p:nvPr>
        </p:nvGraphicFramePr>
        <p:xfrm>
          <a:off x="619584" y="1507337"/>
          <a:ext cx="5894705" cy="1240155"/>
        </p:xfrm>
        <a:graphic>
          <a:graphicData uri="http://schemas.openxmlformats.org/drawingml/2006/table">
            <a:tbl>
              <a:tblPr firstRow="1" firstCol="1" bandRow="1">
                <a:tableStyleId>{7E9639D4-E3E2-4D34-9284-5A2195B3D0D7}</a:tableStyleId>
              </a:tblPr>
              <a:tblGrid>
                <a:gridCol w="1768475">
                  <a:extLst>
                    <a:ext uri="{9D8B030D-6E8A-4147-A177-3AD203B41FA5}">
                      <a16:colId xmlns:a16="http://schemas.microsoft.com/office/drawing/2014/main" val="1257466634"/>
                    </a:ext>
                  </a:extLst>
                </a:gridCol>
                <a:gridCol w="4126230">
                  <a:extLst>
                    <a:ext uri="{9D8B030D-6E8A-4147-A177-3AD203B41FA5}">
                      <a16:colId xmlns:a16="http://schemas.microsoft.com/office/drawing/2014/main" val="51983546"/>
                    </a:ext>
                  </a:extLst>
                </a:gridCol>
              </a:tblGrid>
              <a:tr h="309880">
                <a:tc>
                  <a:txBody>
                    <a:bodyPr/>
                    <a:lstStyle/>
                    <a:p>
                      <a:pPr marL="0" marR="0">
                        <a:lnSpc>
                          <a:spcPct val="107000"/>
                        </a:lnSpc>
                        <a:spcAft>
                          <a:spcPts val="800"/>
                        </a:spcAft>
                      </a:pPr>
                      <a:r>
                        <a:rPr lang="en-US" sz="1800">
                          <a:effectLst/>
                        </a:rPr>
                        <a:t>IP address </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800" dirty="0">
                          <a:effectLst/>
                        </a:rPr>
                        <a:t>192.168.21.129</a:t>
                      </a:r>
                      <a:endParaRPr lang="en-US"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644960345"/>
                  </a:ext>
                </a:extLst>
              </a:tr>
              <a:tr h="309880">
                <a:tc>
                  <a:txBody>
                    <a:bodyPr/>
                    <a:lstStyle/>
                    <a:p>
                      <a:pPr marL="0" marR="0">
                        <a:lnSpc>
                          <a:spcPct val="107000"/>
                        </a:lnSpc>
                        <a:spcAft>
                          <a:spcPts val="800"/>
                        </a:spcAft>
                      </a:pPr>
                      <a:r>
                        <a:rPr lang="en-US" sz="1800">
                          <a:effectLst/>
                        </a:rPr>
                        <a:t>Name</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tabLst>
                          <a:tab pos="581025" algn="l"/>
                        </a:tabLst>
                      </a:pPr>
                      <a:r>
                        <a:rPr lang="en-US" sz="1800" dirty="0">
                          <a:effectLst/>
                        </a:rPr>
                        <a:t>Metasploitable 2.0</a:t>
                      </a:r>
                      <a:endParaRPr lang="en-US"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489787620"/>
                  </a:ext>
                </a:extLst>
              </a:tr>
              <a:tr h="309880">
                <a:tc>
                  <a:txBody>
                    <a:bodyPr/>
                    <a:lstStyle/>
                    <a:p>
                      <a:pPr marL="0" marR="0">
                        <a:lnSpc>
                          <a:spcPct val="107000"/>
                        </a:lnSpc>
                        <a:spcAft>
                          <a:spcPts val="800"/>
                        </a:spcAft>
                      </a:pPr>
                      <a:r>
                        <a:rPr lang="en-US" sz="1800">
                          <a:effectLst/>
                        </a:rPr>
                        <a:t>System Type</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800">
                          <a:effectLst/>
                        </a:rPr>
                        <a:t>Host</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29082050"/>
                  </a:ext>
                </a:extLst>
              </a:tr>
              <a:tr h="310515">
                <a:tc>
                  <a:txBody>
                    <a:bodyPr/>
                    <a:lstStyle/>
                    <a:p>
                      <a:pPr marL="0" marR="0">
                        <a:lnSpc>
                          <a:spcPct val="107000"/>
                        </a:lnSpc>
                        <a:spcAft>
                          <a:spcPts val="800"/>
                        </a:spcAft>
                      </a:pPr>
                      <a:r>
                        <a:rPr lang="en-US" sz="1800">
                          <a:effectLst/>
                        </a:rPr>
                        <a:t>OS Information</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800" dirty="0">
                          <a:effectLst/>
                        </a:rPr>
                        <a:t>Ubuntu 8.04 (hardy) on Linux kernel 2.6</a:t>
                      </a:r>
                      <a:endParaRPr lang="en-US"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527458153"/>
                  </a:ext>
                </a:extLst>
              </a:tr>
            </a:tbl>
          </a:graphicData>
        </a:graphic>
      </p:graphicFrame>
      <p:sp>
        <p:nvSpPr>
          <p:cNvPr id="10" name="Title 1">
            <a:extLst>
              <a:ext uri="{FF2B5EF4-FFF2-40B4-BE49-F238E27FC236}">
                <a16:creationId xmlns:a16="http://schemas.microsoft.com/office/drawing/2014/main" id="{476B402E-EA88-4039-B8BC-94ADB3249B76}"/>
              </a:ext>
            </a:extLst>
          </p:cNvPr>
          <p:cNvSpPr txBox="1">
            <a:spLocks/>
          </p:cNvSpPr>
          <p:nvPr/>
        </p:nvSpPr>
        <p:spPr>
          <a:xfrm>
            <a:off x="1309208" y="4605455"/>
            <a:ext cx="6241651" cy="1007878"/>
          </a:xfrm>
          <a:prstGeom prst="rect">
            <a:avLst/>
          </a:prstGeom>
          <a:noFill/>
        </p:spPr>
        <p:txBody>
          <a:bodyPr vert="horz" lIns="91440" tIns="45720" rIns="91440" bIns="0" rtlCol="0" anchor="ctr"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b="1" dirty="0">
                <a:solidFill>
                  <a:srgbClr val="0070C0"/>
                </a:solidFill>
              </a:rPr>
              <a:t>Methodology</a:t>
            </a:r>
          </a:p>
        </p:txBody>
      </p:sp>
      <p:sp>
        <p:nvSpPr>
          <p:cNvPr id="12" name="عنصر نائب للمحتوى 3">
            <a:extLst>
              <a:ext uri="{FF2B5EF4-FFF2-40B4-BE49-F238E27FC236}">
                <a16:creationId xmlns:a16="http://schemas.microsoft.com/office/drawing/2014/main" id="{A431F0C6-6C2E-A472-5A62-3D85546E2263}"/>
              </a:ext>
            </a:extLst>
          </p:cNvPr>
          <p:cNvSpPr>
            <a:spLocks noGrp="1"/>
          </p:cNvSpPr>
          <p:nvPr>
            <p:ph idx="1"/>
          </p:nvPr>
        </p:nvSpPr>
        <p:spPr>
          <a:xfrm>
            <a:off x="5378613" y="4445541"/>
            <a:ext cx="6241650" cy="3474720"/>
          </a:xfrm>
        </p:spPr>
        <p:txBody>
          <a:bodyPr/>
          <a:lstStyle/>
          <a:p>
            <a:r>
              <a:rPr lang="en-US" sz="1800" b="1" dirty="0">
                <a:effectLst/>
                <a:latin typeface="Calibri" panose="020F0502020204030204" pitchFamily="34" charset="0"/>
                <a:ea typeface="Calibri" panose="020F0502020204030204" pitchFamily="34" charset="0"/>
              </a:rPr>
              <a:t>Penetration testing tools and frameworks were used for the vulnerability assessment and penetration test including Nmap, Nessus Metasploit Framework, various information gathering tools, Kali Linux penetration testing tools and automated vulnerability scanners</a:t>
            </a:r>
            <a:endParaRPr lang="en-US" dirty="0"/>
          </a:p>
        </p:txBody>
      </p:sp>
    </p:spTree>
    <p:extLst>
      <p:ext uri="{BB962C8B-B14F-4D97-AF65-F5344CB8AC3E}">
        <p14:creationId xmlns:p14="http://schemas.microsoft.com/office/powerpoint/2010/main" val="3666674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E48A46D-D566-4B30-BBA0-A127C61F10B2}"/>
              </a:ext>
            </a:extLst>
          </p:cNvPr>
          <p:cNvSpPr>
            <a:spLocks noGrp="1"/>
          </p:cNvSpPr>
          <p:nvPr>
            <p:ph type="title"/>
          </p:nvPr>
        </p:nvSpPr>
        <p:spPr/>
        <p:txBody>
          <a:bodyPr/>
          <a:lstStyle/>
          <a:p>
            <a:pPr algn="l"/>
            <a:r>
              <a:rPr lang="fr-FR" sz="4000" b="1" cap="none" dirty="0">
                <a:solidFill>
                  <a:srgbClr val="FF0000"/>
                </a:solidFill>
              </a:rPr>
              <a:t>6.Ftp On Port 21/</a:t>
            </a:r>
            <a:r>
              <a:rPr lang="fr-FR" sz="4000" b="1" cap="none" dirty="0" err="1">
                <a:solidFill>
                  <a:srgbClr val="FF0000"/>
                </a:solidFill>
              </a:rPr>
              <a:t>Tcp</a:t>
            </a:r>
            <a:r>
              <a:rPr lang="fr-FR" sz="4000" b="1" cap="none" dirty="0">
                <a:solidFill>
                  <a:srgbClr val="FF0000"/>
                </a:solidFill>
              </a:rPr>
              <a:t>:</a:t>
            </a:r>
            <a:endParaRPr lang="en-US" sz="4000" b="1" cap="none" dirty="0">
              <a:solidFill>
                <a:srgbClr val="FF0000"/>
              </a:solidFill>
            </a:endParaRPr>
          </a:p>
        </p:txBody>
      </p:sp>
      <p:sp>
        <p:nvSpPr>
          <p:cNvPr id="3" name="عنصر نائب للمحتوى 2">
            <a:extLst>
              <a:ext uri="{FF2B5EF4-FFF2-40B4-BE49-F238E27FC236}">
                <a16:creationId xmlns:a16="http://schemas.microsoft.com/office/drawing/2014/main" id="{7128A9A0-7EE8-A68C-9B84-5CD069989EF0}"/>
              </a:ext>
            </a:extLst>
          </p:cNvPr>
          <p:cNvSpPr>
            <a:spLocks noGrp="1"/>
          </p:cNvSpPr>
          <p:nvPr>
            <p:ph sz="quarter" idx="15"/>
          </p:nvPr>
        </p:nvSpPr>
        <p:spPr>
          <a:xfrm>
            <a:off x="838200" y="1790329"/>
            <a:ext cx="5134335" cy="1325563"/>
          </a:xfrm>
        </p:spPr>
        <p:txBody>
          <a:bodyPr>
            <a:normAutofit lnSpcReduction="10000"/>
          </a:bodyPr>
          <a:lstStyle/>
          <a:p>
            <a:r>
              <a:rPr lang="en-US" sz="1800" dirty="0">
                <a:effectLst/>
                <a:latin typeface="Calibri" panose="020F0502020204030204" pitchFamily="34" charset="0"/>
                <a:ea typeface="Calibri" panose="020F0502020204030204" pitchFamily="34" charset="0"/>
              </a:rPr>
              <a:t>Through an Nmap scan, we discovered that port 21 is open and running the FTP service, specifically version </a:t>
            </a:r>
            <a:r>
              <a:rPr lang="en-US" sz="1800" dirty="0" err="1">
                <a:effectLst/>
                <a:latin typeface="Calibri" panose="020F0502020204030204" pitchFamily="34" charset="0"/>
                <a:ea typeface="Calibri" panose="020F0502020204030204" pitchFamily="34" charset="0"/>
              </a:rPr>
              <a:t>vsftpd</a:t>
            </a:r>
            <a:r>
              <a:rPr lang="en-US" sz="1800" dirty="0">
                <a:effectLst/>
                <a:latin typeface="Calibri" panose="020F0502020204030204" pitchFamily="34" charset="0"/>
                <a:ea typeface="Calibri" panose="020F0502020204030204" pitchFamily="34" charset="0"/>
              </a:rPr>
              <a:t> 2.3.4.</a:t>
            </a:r>
          </a:p>
          <a:p>
            <a:endParaRPr lang="en-US" dirty="0"/>
          </a:p>
        </p:txBody>
      </p:sp>
      <p:pic>
        <p:nvPicPr>
          <p:cNvPr id="5" name="Picture 1" descr="A screenshot of a computer&#10;&#10;Description automatically generated">
            <a:extLst>
              <a:ext uri="{FF2B5EF4-FFF2-40B4-BE49-F238E27FC236}">
                <a16:creationId xmlns:a16="http://schemas.microsoft.com/office/drawing/2014/main" id="{45AA6212-23BB-7085-49C1-51E0CD31D6E6}"/>
              </a:ext>
            </a:extLst>
          </p:cNvPr>
          <p:cNvPicPr>
            <a:picLocks noGrp="1" noChangeAspect="1"/>
          </p:cNvPicPr>
          <p:nvPr>
            <p:ph sz="quarter" idx="16"/>
          </p:nvPr>
        </p:nvPicPr>
        <p:blipFill>
          <a:blip r:embed="rId2"/>
          <a:stretch>
            <a:fillRect/>
          </a:stretch>
        </p:blipFill>
        <p:spPr>
          <a:xfrm>
            <a:off x="6219825" y="1573492"/>
            <a:ext cx="5133975" cy="2388089"/>
          </a:xfrm>
          <a:prstGeom prst="rect">
            <a:avLst/>
          </a:prstGeom>
        </p:spPr>
      </p:pic>
      <p:pic>
        <p:nvPicPr>
          <p:cNvPr id="6" name="Picture 33" descr="A screenshot of a computer&#10;&#10;Description automatically generated">
            <a:extLst>
              <a:ext uri="{FF2B5EF4-FFF2-40B4-BE49-F238E27FC236}">
                <a16:creationId xmlns:a16="http://schemas.microsoft.com/office/drawing/2014/main" id="{DC52178B-905D-962E-DDC9-AB2A9DB10C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6225" y="4209340"/>
            <a:ext cx="5943600" cy="1571625"/>
          </a:xfrm>
          <a:prstGeom prst="rect">
            <a:avLst/>
          </a:prstGeom>
          <a:noFill/>
          <a:ln>
            <a:noFill/>
          </a:ln>
        </p:spPr>
      </p:pic>
      <p:sp>
        <p:nvSpPr>
          <p:cNvPr id="8" name="مربع نص 7">
            <a:extLst>
              <a:ext uri="{FF2B5EF4-FFF2-40B4-BE49-F238E27FC236}">
                <a16:creationId xmlns:a16="http://schemas.microsoft.com/office/drawing/2014/main" id="{7D79E458-6107-56F1-9852-F88E0E3E9A0F}"/>
              </a:ext>
            </a:extLst>
          </p:cNvPr>
          <p:cNvSpPr txBox="1"/>
          <p:nvPr/>
        </p:nvSpPr>
        <p:spPr>
          <a:xfrm>
            <a:off x="6451870" y="4654545"/>
            <a:ext cx="5133975" cy="671915"/>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After searching Metasploit for that version, it appears that this version is vulnerable.</a:t>
            </a:r>
            <a:endParaRPr lang="en-US" sz="1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70961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لمحتوى 3">
            <a:extLst>
              <a:ext uri="{FF2B5EF4-FFF2-40B4-BE49-F238E27FC236}">
                <a16:creationId xmlns:a16="http://schemas.microsoft.com/office/drawing/2014/main" id="{2AE0F99C-4620-8842-0520-772E48AB0E2C}"/>
              </a:ext>
            </a:extLst>
          </p:cNvPr>
          <p:cNvSpPr>
            <a:spLocks noGrp="1"/>
          </p:cNvSpPr>
          <p:nvPr>
            <p:ph sz="quarter" idx="16"/>
          </p:nvPr>
        </p:nvSpPr>
        <p:spPr>
          <a:xfrm>
            <a:off x="6277830" y="650536"/>
            <a:ext cx="5134335" cy="1390616"/>
          </a:xfrm>
        </p:spPr>
        <p:txBody>
          <a:bodyPr/>
          <a:lstStyle/>
          <a:p>
            <a:r>
              <a:rPr lang="en-US" sz="1800" dirty="0">
                <a:effectLst/>
                <a:latin typeface="Calibri" panose="020F0502020204030204" pitchFamily="34" charset="0"/>
                <a:ea typeface="Calibri" panose="020F0502020204030204" pitchFamily="34" charset="0"/>
              </a:rPr>
              <a:t>These are the required options: we will add the RHOSTS, which is the IP address of the vulnerable machine.</a:t>
            </a:r>
          </a:p>
          <a:p>
            <a:endParaRPr lang="en-US" dirty="0"/>
          </a:p>
        </p:txBody>
      </p:sp>
      <p:pic>
        <p:nvPicPr>
          <p:cNvPr id="5" name="Picture 32" descr="A screenshot of a computer program&#10;&#10;Description automatically generated">
            <a:extLst>
              <a:ext uri="{FF2B5EF4-FFF2-40B4-BE49-F238E27FC236}">
                <a16:creationId xmlns:a16="http://schemas.microsoft.com/office/drawing/2014/main" id="{18F4587E-856A-617E-3175-4D1DA48FC311}"/>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543910" y="481901"/>
            <a:ext cx="5133975" cy="1727886"/>
          </a:xfrm>
          <a:prstGeom prst="rect">
            <a:avLst/>
          </a:prstGeom>
          <a:noFill/>
          <a:ln>
            <a:noFill/>
          </a:ln>
        </p:spPr>
      </p:pic>
      <p:pic>
        <p:nvPicPr>
          <p:cNvPr id="6" name="Picture 35" descr="A screenshot of a computer program&#10;&#10;Description automatically generated">
            <a:extLst>
              <a:ext uri="{FF2B5EF4-FFF2-40B4-BE49-F238E27FC236}">
                <a16:creationId xmlns:a16="http://schemas.microsoft.com/office/drawing/2014/main" id="{723F517C-9C35-7FD6-1648-CD52E52255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3197" y="2818792"/>
            <a:ext cx="5943600" cy="2076450"/>
          </a:xfrm>
          <a:prstGeom prst="rect">
            <a:avLst/>
          </a:prstGeom>
          <a:noFill/>
          <a:ln>
            <a:noFill/>
          </a:ln>
        </p:spPr>
      </p:pic>
      <p:sp>
        <p:nvSpPr>
          <p:cNvPr id="8" name="مربع نص 7">
            <a:extLst>
              <a:ext uri="{FF2B5EF4-FFF2-40B4-BE49-F238E27FC236}">
                <a16:creationId xmlns:a16="http://schemas.microsoft.com/office/drawing/2014/main" id="{E15856A0-61DF-DDC5-92E5-372CC35BFBFD}"/>
              </a:ext>
            </a:extLst>
          </p:cNvPr>
          <p:cNvSpPr txBox="1"/>
          <p:nvPr/>
        </p:nvSpPr>
        <p:spPr>
          <a:xfrm>
            <a:off x="1007769" y="3194829"/>
            <a:ext cx="4670116" cy="968278"/>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After running the exploit, we successfully gained a shell on the machine and now have control over it.</a:t>
            </a:r>
            <a:endParaRPr lang="en-US" sz="1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70415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172A242-54D2-6F10-6A1D-9EC1A2827198}"/>
              </a:ext>
            </a:extLst>
          </p:cNvPr>
          <p:cNvSpPr>
            <a:spLocks noGrp="1"/>
          </p:cNvSpPr>
          <p:nvPr>
            <p:ph type="title"/>
          </p:nvPr>
        </p:nvSpPr>
        <p:spPr/>
        <p:txBody>
          <a:bodyPr/>
          <a:lstStyle/>
          <a:p>
            <a:pPr algn="l"/>
            <a:r>
              <a:rPr lang="en-US" b="1" cap="none" dirty="0">
                <a:solidFill>
                  <a:srgbClr val="00B050"/>
                </a:solidFill>
              </a:rPr>
              <a:t>Mitigation</a:t>
            </a:r>
          </a:p>
        </p:txBody>
      </p:sp>
      <p:sp>
        <p:nvSpPr>
          <p:cNvPr id="3" name="عنصر نائب للمحتوى 2">
            <a:extLst>
              <a:ext uri="{FF2B5EF4-FFF2-40B4-BE49-F238E27FC236}">
                <a16:creationId xmlns:a16="http://schemas.microsoft.com/office/drawing/2014/main" id="{207828E4-B554-DA73-C701-AABFD509F3CA}"/>
              </a:ext>
            </a:extLst>
          </p:cNvPr>
          <p:cNvSpPr>
            <a:spLocks noGrp="1"/>
          </p:cNvSpPr>
          <p:nvPr>
            <p:ph sz="quarter" idx="15"/>
          </p:nvPr>
        </p:nvSpPr>
        <p:spPr>
          <a:xfrm>
            <a:off x="838200" y="1790329"/>
            <a:ext cx="9978957" cy="2246650"/>
          </a:xfrm>
        </p:spPr>
        <p:txBody>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To secure FTP on port 21/TCP, consider the following actions: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Disable FTP</a:t>
            </a:r>
            <a:r>
              <a:rPr lang="en-US" sz="1800" dirty="0">
                <a:effectLst/>
                <a:latin typeface="Calibri" panose="020F0502020204030204" pitchFamily="34" charset="0"/>
                <a:ea typeface="Calibri" panose="020F0502020204030204" pitchFamily="34" charset="0"/>
              </a:rPr>
              <a:t> and use </a:t>
            </a:r>
            <a:r>
              <a:rPr lang="en-US" sz="1800" b="1" dirty="0">
                <a:effectLst/>
                <a:latin typeface="Calibri" panose="020F0502020204030204" pitchFamily="34" charset="0"/>
                <a:ea typeface="Calibri" panose="020F0502020204030204" pitchFamily="34" charset="0"/>
              </a:rPr>
              <a:t>SFTP or FTPS</a:t>
            </a:r>
            <a:r>
              <a:rPr lang="en-US" sz="1800" dirty="0">
                <a:effectLst/>
                <a:latin typeface="Calibri" panose="020F0502020204030204" pitchFamily="34" charset="0"/>
                <a:ea typeface="Calibri" panose="020F0502020204030204" pitchFamily="34" charset="0"/>
              </a:rPr>
              <a:t> for secure file transfers.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Enforce strong authentication</a:t>
            </a:r>
            <a:r>
              <a:rPr lang="en-US" sz="1800" dirty="0">
                <a:effectLst/>
                <a:latin typeface="Calibri" panose="020F0502020204030204" pitchFamily="34" charset="0"/>
                <a:ea typeface="Calibri" panose="020F0502020204030204" pitchFamily="34" charset="0"/>
              </a:rPr>
              <a:t> with complex passwords and disable anonymous access.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Regularly update FTP software</a:t>
            </a:r>
            <a:r>
              <a:rPr lang="en-US" sz="1800" dirty="0">
                <a:effectLst/>
                <a:latin typeface="Calibri" panose="020F0502020204030204" pitchFamily="34" charset="0"/>
                <a:ea typeface="Calibri" panose="020F0502020204030204" pitchFamily="34" charset="0"/>
              </a:rPr>
              <a:t> to address security vulnerabilities.</a:t>
            </a:r>
          </a:p>
          <a:p>
            <a:endParaRPr lang="en-US" dirty="0"/>
          </a:p>
        </p:txBody>
      </p:sp>
    </p:spTree>
    <p:extLst>
      <p:ext uri="{BB962C8B-B14F-4D97-AF65-F5344CB8AC3E}">
        <p14:creationId xmlns:p14="http://schemas.microsoft.com/office/powerpoint/2010/main" val="2984577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64682DC-F954-1D19-5ADF-99CFFFA81F0A}"/>
              </a:ext>
            </a:extLst>
          </p:cNvPr>
          <p:cNvSpPr>
            <a:spLocks noGrp="1"/>
          </p:cNvSpPr>
          <p:nvPr>
            <p:ph type="title"/>
          </p:nvPr>
        </p:nvSpPr>
        <p:spPr/>
        <p:txBody>
          <a:bodyPr/>
          <a:lstStyle/>
          <a:p>
            <a:pPr algn="l"/>
            <a:r>
              <a:rPr lang="fr-FR" sz="4000" b="1" cap="none" dirty="0">
                <a:solidFill>
                  <a:srgbClr val="FF0000"/>
                </a:solidFill>
              </a:rPr>
              <a:t>7.SSH On Port 22/</a:t>
            </a:r>
            <a:r>
              <a:rPr lang="fr-FR" sz="4000" b="1" cap="none" dirty="0" err="1">
                <a:solidFill>
                  <a:srgbClr val="FF0000"/>
                </a:solidFill>
              </a:rPr>
              <a:t>Tcp</a:t>
            </a:r>
            <a:r>
              <a:rPr lang="fr-FR" sz="4000" b="1" cap="none" dirty="0">
                <a:solidFill>
                  <a:srgbClr val="FF0000"/>
                </a:solidFill>
              </a:rPr>
              <a:t>:</a:t>
            </a:r>
            <a:endParaRPr lang="en-US" sz="4000" b="1" cap="none" dirty="0">
              <a:solidFill>
                <a:srgbClr val="FF0000"/>
              </a:solidFill>
            </a:endParaRPr>
          </a:p>
        </p:txBody>
      </p:sp>
      <p:sp>
        <p:nvSpPr>
          <p:cNvPr id="4" name="عنصر نائب للمحتوى 3">
            <a:extLst>
              <a:ext uri="{FF2B5EF4-FFF2-40B4-BE49-F238E27FC236}">
                <a16:creationId xmlns:a16="http://schemas.microsoft.com/office/drawing/2014/main" id="{7AD000C4-8BF4-BA5B-77D9-62E1FE94ECEE}"/>
              </a:ext>
            </a:extLst>
          </p:cNvPr>
          <p:cNvSpPr>
            <a:spLocks noGrp="1"/>
          </p:cNvSpPr>
          <p:nvPr>
            <p:ph sz="quarter" idx="16"/>
          </p:nvPr>
        </p:nvSpPr>
        <p:spPr>
          <a:xfrm>
            <a:off x="6219464" y="1790329"/>
            <a:ext cx="5134335" cy="1400343"/>
          </a:xfrm>
        </p:spPr>
        <p:txBody>
          <a:bodyPr/>
          <a:lstStyle/>
          <a:p>
            <a:r>
              <a:rPr lang="en-US" sz="1800" dirty="0">
                <a:effectLst/>
                <a:latin typeface="Calibri" panose="020F0502020204030204" pitchFamily="34" charset="0"/>
                <a:ea typeface="Calibri" panose="020F0502020204030204" pitchFamily="34" charset="0"/>
              </a:rPr>
              <a:t>Through an Nmap scan, we discovered that port 22 is open and running the SSH service, specifically version OpenSSH 4.7p1.</a:t>
            </a:r>
          </a:p>
          <a:p>
            <a:endParaRPr lang="en-US" dirty="0"/>
          </a:p>
        </p:txBody>
      </p:sp>
      <p:pic>
        <p:nvPicPr>
          <p:cNvPr id="5" name="Picture 39" descr="A screenshot of a computer&#10;&#10;Description automatically generated">
            <a:extLst>
              <a:ext uri="{FF2B5EF4-FFF2-40B4-BE49-F238E27FC236}">
                <a16:creationId xmlns:a16="http://schemas.microsoft.com/office/drawing/2014/main" id="{A98F6C02-8D9E-D1FE-1C71-FC6F23B1C20F}"/>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838562" y="1638691"/>
            <a:ext cx="5133975" cy="1790309"/>
          </a:xfrm>
          <a:prstGeom prst="rect">
            <a:avLst/>
          </a:prstGeom>
          <a:noFill/>
          <a:ln>
            <a:noFill/>
          </a:ln>
        </p:spPr>
      </p:pic>
      <p:pic>
        <p:nvPicPr>
          <p:cNvPr id="6" name="Picture 38" descr="A close up of a computer screen&#10;&#10;Description automatically generated">
            <a:extLst>
              <a:ext uri="{FF2B5EF4-FFF2-40B4-BE49-F238E27FC236}">
                <a16:creationId xmlns:a16="http://schemas.microsoft.com/office/drawing/2014/main" id="{4329B9EF-7D9B-A51A-E445-5951E3AA18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19464" y="3993123"/>
            <a:ext cx="5375907" cy="1089660"/>
          </a:xfrm>
          <a:prstGeom prst="rect">
            <a:avLst/>
          </a:prstGeom>
          <a:noFill/>
          <a:ln>
            <a:noFill/>
          </a:ln>
        </p:spPr>
      </p:pic>
      <p:sp>
        <p:nvSpPr>
          <p:cNvPr id="8" name="مربع نص 7">
            <a:extLst>
              <a:ext uri="{FF2B5EF4-FFF2-40B4-BE49-F238E27FC236}">
                <a16:creationId xmlns:a16="http://schemas.microsoft.com/office/drawing/2014/main" id="{69322D27-C5D9-1371-3DAC-6714137CF762}"/>
              </a:ext>
            </a:extLst>
          </p:cNvPr>
          <p:cNvSpPr txBox="1"/>
          <p:nvPr/>
        </p:nvSpPr>
        <p:spPr>
          <a:xfrm>
            <a:off x="838200" y="4201995"/>
            <a:ext cx="5133975" cy="968278"/>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After searching Metasploit for SSH brute-force login modules, we found two options and will proceed with using the first one.</a:t>
            </a:r>
            <a:endParaRPr lang="en-US" sz="1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020524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5B849BA5-4FA6-2721-3BB9-EE493EF2DB56}"/>
              </a:ext>
            </a:extLst>
          </p:cNvPr>
          <p:cNvSpPr>
            <a:spLocks noGrp="1"/>
          </p:cNvSpPr>
          <p:nvPr>
            <p:ph sz="quarter" idx="15"/>
          </p:nvPr>
        </p:nvSpPr>
        <p:spPr>
          <a:xfrm>
            <a:off x="837841" y="720286"/>
            <a:ext cx="5134335" cy="1731084"/>
          </a:xfrm>
        </p:spPr>
        <p:txBody>
          <a:bodyPr>
            <a:normAutofit lnSpcReduction="10000"/>
          </a:bodyPr>
          <a:lstStyle/>
          <a:p>
            <a:r>
              <a:rPr lang="en-US" sz="1800" dirty="0">
                <a:effectLst/>
                <a:latin typeface="Calibri" panose="020F0502020204030204" pitchFamily="34" charset="0"/>
                <a:ea typeface="Calibri" panose="020F0502020204030204" pitchFamily="34" charset="0"/>
              </a:rPr>
              <a:t>These are the required options: we will add the RHOSTS, which is the IP address of the vulnerable machine, and the USERPASS_FILE, which is a wordlist containing potential usernames and passwords.</a:t>
            </a:r>
          </a:p>
          <a:p>
            <a:endParaRPr lang="en-US" dirty="0"/>
          </a:p>
        </p:txBody>
      </p:sp>
      <p:pic>
        <p:nvPicPr>
          <p:cNvPr id="5" name="Picture 43" descr="A screenshot of a computer&#10;&#10;Description automatically generated">
            <a:extLst>
              <a:ext uri="{FF2B5EF4-FFF2-40B4-BE49-F238E27FC236}">
                <a16:creationId xmlns:a16="http://schemas.microsoft.com/office/drawing/2014/main" id="{47748F69-832D-DC14-A339-C0F6E99C90A9}"/>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220184" y="538509"/>
            <a:ext cx="5133975" cy="3543652"/>
          </a:xfrm>
          <a:prstGeom prst="rect">
            <a:avLst/>
          </a:prstGeom>
          <a:noFill/>
          <a:ln>
            <a:noFill/>
          </a:ln>
        </p:spPr>
      </p:pic>
      <p:pic>
        <p:nvPicPr>
          <p:cNvPr id="6" name="Picture 42" descr="A screenshot of a computer program&#10;&#10;Description automatically generated">
            <a:extLst>
              <a:ext uri="{FF2B5EF4-FFF2-40B4-BE49-F238E27FC236}">
                <a16:creationId xmlns:a16="http://schemas.microsoft.com/office/drawing/2014/main" id="{84E4E0D7-8531-FF91-7254-A8BEBBC45D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439" y="2774731"/>
            <a:ext cx="5393268" cy="2867572"/>
          </a:xfrm>
          <a:prstGeom prst="rect">
            <a:avLst/>
          </a:prstGeom>
          <a:noFill/>
          <a:ln>
            <a:noFill/>
          </a:ln>
        </p:spPr>
      </p:pic>
      <p:sp>
        <p:nvSpPr>
          <p:cNvPr id="8" name="مربع نص 7">
            <a:extLst>
              <a:ext uri="{FF2B5EF4-FFF2-40B4-BE49-F238E27FC236}">
                <a16:creationId xmlns:a16="http://schemas.microsoft.com/office/drawing/2014/main" id="{667FB109-329E-492D-A2ED-77A7483BD039}"/>
              </a:ext>
            </a:extLst>
          </p:cNvPr>
          <p:cNvSpPr txBox="1"/>
          <p:nvPr/>
        </p:nvSpPr>
        <p:spPr>
          <a:xfrm>
            <a:off x="6096000" y="4564546"/>
            <a:ext cx="5752289" cy="671915"/>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After running the exploit, we successfully gained a shell on the machine and now have control over it.</a:t>
            </a:r>
            <a:endParaRPr lang="en-US" sz="1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32483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C90AA33-B68D-5349-7E54-69F1CF36C0FF}"/>
              </a:ext>
            </a:extLst>
          </p:cNvPr>
          <p:cNvSpPr>
            <a:spLocks noGrp="1"/>
          </p:cNvSpPr>
          <p:nvPr>
            <p:ph type="title"/>
          </p:nvPr>
        </p:nvSpPr>
        <p:spPr/>
        <p:txBody>
          <a:bodyPr/>
          <a:lstStyle/>
          <a:p>
            <a:pPr algn="l"/>
            <a:r>
              <a:rPr lang="en-US" b="1" cap="none" dirty="0">
                <a:solidFill>
                  <a:srgbClr val="00B050"/>
                </a:solidFill>
              </a:rPr>
              <a:t>Mitigation</a:t>
            </a:r>
            <a:endParaRPr lang="en-US" b="1" dirty="0">
              <a:solidFill>
                <a:srgbClr val="00B050"/>
              </a:solidFill>
            </a:endParaRPr>
          </a:p>
        </p:txBody>
      </p:sp>
      <p:sp>
        <p:nvSpPr>
          <p:cNvPr id="3" name="عنصر نائب للمحتوى 2">
            <a:extLst>
              <a:ext uri="{FF2B5EF4-FFF2-40B4-BE49-F238E27FC236}">
                <a16:creationId xmlns:a16="http://schemas.microsoft.com/office/drawing/2014/main" id="{CB2896B0-5C03-AE40-23AA-F2277BB21B3F}"/>
              </a:ext>
            </a:extLst>
          </p:cNvPr>
          <p:cNvSpPr>
            <a:spLocks noGrp="1"/>
          </p:cNvSpPr>
          <p:nvPr>
            <p:ph sz="quarter" idx="15"/>
          </p:nvPr>
        </p:nvSpPr>
        <p:spPr>
          <a:xfrm>
            <a:off x="838200" y="1790329"/>
            <a:ext cx="11224098" cy="3851714"/>
          </a:xfrm>
        </p:spPr>
        <p:txBody>
          <a:bodyPr>
            <a:norm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To secure SSH on port 22/TCP, the following measures are recommended:</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Use key-based authentication</a:t>
            </a:r>
            <a:r>
              <a:rPr lang="en-US" sz="1800" dirty="0">
                <a:effectLst/>
                <a:latin typeface="Calibri" panose="020F0502020204030204" pitchFamily="34" charset="0"/>
                <a:ea typeface="Calibri" panose="020F0502020204030204" pitchFamily="34" charset="0"/>
              </a:rPr>
              <a:t> instead of passwords for stronger security.</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Disable root login</a:t>
            </a:r>
            <a:r>
              <a:rPr lang="en-US" sz="1800" dirty="0">
                <a:effectLst/>
                <a:latin typeface="Calibri" panose="020F0502020204030204" pitchFamily="34" charset="0"/>
                <a:ea typeface="Calibri" panose="020F0502020204030204" pitchFamily="34" charset="0"/>
              </a:rPr>
              <a:t> to minimize risks.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Change the default port</a:t>
            </a:r>
            <a:r>
              <a:rPr lang="en-US" sz="1800" dirty="0">
                <a:effectLst/>
                <a:latin typeface="Calibri" panose="020F0502020204030204" pitchFamily="34" charset="0"/>
                <a:ea typeface="Calibri" panose="020F0502020204030204" pitchFamily="34" charset="0"/>
              </a:rPr>
              <a:t> from 22 to a non-standard port to reduce attack exposure.</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Calibri" panose="020F0502020204030204" pitchFamily="34" charset="0"/>
              </a:rPr>
              <a:t>Implement firewall rules</a:t>
            </a:r>
            <a:r>
              <a:rPr lang="en-US" sz="1800" dirty="0">
                <a:effectLst/>
                <a:latin typeface="Calibri" panose="020F0502020204030204" pitchFamily="34" charset="0"/>
                <a:ea typeface="Calibri" panose="020F0502020204030204" pitchFamily="34" charset="0"/>
              </a:rPr>
              <a:t> to restrict SSH access to trusted IP addresses.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Enable two-factor authentication (2FA)</a:t>
            </a:r>
            <a:r>
              <a:rPr lang="en-US" sz="1800" dirty="0">
                <a:effectLst/>
                <a:latin typeface="Calibri" panose="020F0502020204030204" pitchFamily="34" charset="0"/>
                <a:ea typeface="Calibri" panose="020F0502020204030204" pitchFamily="34" charset="0"/>
              </a:rPr>
              <a:t> for added security.</a:t>
            </a:r>
          </a:p>
          <a:p>
            <a:endParaRPr lang="en-US" dirty="0"/>
          </a:p>
        </p:txBody>
      </p:sp>
    </p:spTree>
    <p:extLst>
      <p:ext uri="{BB962C8B-B14F-4D97-AF65-F5344CB8AC3E}">
        <p14:creationId xmlns:p14="http://schemas.microsoft.com/office/powerpoint/2010/main" val="784163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895E358-9FC7-C141-4652-104CF990A7E5}"/>
              </a:ext>
            </a:extLst>
          </p:cNvPr>
          <p:cNvSpPr>
            <a:spLocks noGrp="1"/>
          </p:cNvSpPr>
          <p:nvPr>
            <p:ph type="title"/>
          </p:nvPr>
        </p:nvSpPr>
        <p:spPr/>
        <p:txBody>
          <a:bodyPr/>
          <a:lstStyle/>
          <a:p>
            <a:pPr algn="l"/>
            <a:r>
              <a:rPr lang="fr-FR" sz="4000" b="1" cap="none" dirty="0">
                <a:solidFill>
                  <a:srgbClr val="FF0000"/>
                </a:solidFill>
              </a:rPr>
              <a:t>8. Telnet On Port 23/</a:t>
            </a:r>
            <a:r>
              <a:rPr lang="fr-FR" sz="4000" b="1" cap="none" dirty="0" err="1">
                <a:solidFill>
                  <a:srgbClr val="FF0000"/>
                </a:solidFill>
              </a:rPr>
              <a:t>Tcp</a:t>
            </a:r>
            <a:r>
              <a:rPr lang="fr-FR" sz="4000" b="1" cap="none" dirty="0">
                <a:solidFill>
                  <a:srgbClr val="FF0000"/>
                </a:solidFill>
              </a:rPr>
              <a:t>:</a:t>
            </a:r>
            <a:endParaRPr lang="en-US" sz="4000" b="1" cap="none" dirty="0">
              <a:solidFill>
                <a:srgbClr val="FF0000"/>
              </a:solidFill>
            </a:endParaRPr>
          </a:p>
        </p:txBody>
      </p:sp>
      <p:sp>
        <p:nvSpPr>
          <p:cNvPr id="3" name="عنصر نائب للمحتوى 2">
            <a:extLst>
              <a:ext uri="{FF2B5EF4-FFF2-40B4-BE49-F238E27FC236}">
                <a16:creationId xmlns:a16="http://schemas.microsoft.com/office/drawing/2014/main" id="{617B265B-59F0-2E75-31CF-C65F33DCEABD}"/>
              </a:ext>
            </a:extLst>
          </p:cNvPr>
          <p:cNvSpPr>
            <a:spLocks noGrp="1"/>
          </p:cNvSpPr>
          <p:nvPr>
            <p:ph sz="quarter" idx="15"/>
          </p:nvPr>
        </p:nvSpPr>
        <p:spPr>
          <a:xfrm>
            <a:off x="838200" y="1790329"/>
            <a:ext cx="5134335" cy="943143"/>
          </a:xfrm>
        </p:spPr>
        <p:txBody>
          <a:bodyPr/>
          <a:lstStyle/>
          <a:p>
            <a:r>
              <a:rPr lang="en-US" sz="1800" dirty="0">
                <a:effectLst/>
                <a:latin typeface="Calibri" panose="020F0502020204030204" pitchFamily="34" charset="0"/>
                <a:ea typeface="Calibri" panose="020F0502020204030204" pitchFamily="34" charset="0"/>
              </a:rPr>
              <a:t>Through an Nmap scan, we discovered that port 23 is open and running the Telnet service.</a:t>
            </a:r>
          </a:p>
          <a:p>
            <a:endParaRPr lang="en-US" dirty="0"/>
          </a:p>
        </p:txBody>
      </p:sp>
      <p:pic>
        <p:nvPicPr>
          <p:cNvPr id="5" name="Picture 51" descr="A screenshot of a computer&#10;&#10;Description automatically generated">
            <a:extLst>
              <a:ext uri="{FF2B5EF4-FFF2-40B4-BE49-F238E27FC236}">
                <a16:creationId xmlns:a16="http://schemas.microsoft.com/office/drawing/2014/main" id="{8BF07C4C-451E-A75A-4658-4EABE6C03602}"/>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574579" y="1691323"/>
            <a:ext cx="5133975" cy="1619047"/>
          </a:xfrm>
          <a:prstGeom prst="rect">
            <a:avLst/>
          </a:prstGeom>
          <a:noFill/>
          <a:ln>
            <a:noFill/>
          </a:ln>
        </p:spPr>
      </p:pic>
      <p:pic>
        <p:nvPicPr>
          <p:cNvPr id="6" name="Picture 50" descr="A screenshot of a computer&#10;&#10;Description automatically generated">
            <a:extLst>
              <a:ext uri="{FF2B5EF4-FFF2-40B4-BE49-F238E27FC236}">
                <a16:creationId xmlns:a16="http://schemas.microsoft.com/office/drawing/2014/main" id="{F1922A36-4614-F397-9C54-FC5E58AAAE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112" y="3511684"/>
            <a:ext cx="5736888" cy="2294755"/>
          </a:xfrm>
          <a:prstGeom prst="rect">
            <a:avLst/>
          </a:prstGeom>
          <a:noFill/>
          <a:ln>
            <a:noFill/>
          </a:ln>
        </p:spPr>
      </p:pic>
      <p:sp>
        <p:nvSpPr>
          <p:cNvPr id="8" name="مربع نص 7">
            <a:extLst>
              <a:ext uri="{FF2B5EF4-FFF2-40B4-BE49-F238E27FC236}">
                <a16:creationId xmlns:a16="http://schemas.microsoft.com/office/drawing/2014/main" id="{CAA94444-345D-866B-8308-0885F2D03353}"/>
              </a:ext>
            </a:extLst>
          </p:cNvPr>
          <p:cNvSpPr txBox="1"/>
          <p:nvPr/>
        </p:nvSpPr>
        <p:spPr>
          <a:xfrm>
            <a:off x="6574579" y="3985720"/>
            <a:ext cx="5370987" cy="968278"/>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After searching Metasploit for Telnet brute-force login modules, we found two options and will proceed with using the second one.</a:t>
            </a:r>
            <a:endParaRPr lang="en-US" sz="1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916820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16434C15-7428-D4BA-AE89-64A7C3F195EE}"/>
              </a:ext>
            </a:extLst>
          </p:cNvPr>
          <p:cNvSpPr>
            <a:spLocks noGrp="1"/>
          </p:cNvSpPr>
          <p:nvPr>
            <p:ph sz="quarter" idx="15"/>
          </p:nvPr>
        </p:nvSpPr>
        <p:spPr>
          <a:xfrm>
            <a:off x="838200" y="458245"/>
            <a:ext cx="5134335" cy="1896454"/>
          </a:xfrm>
        </p:spPr>
        <p:txBody>
          <a:bodyPr/>
          <a:lstStyle/>
          <a:p>
            <a:r>
              <a:rPr lang="en-US" sz="1800" dirty="0">
                <a:effectLst/>
                <a:latin typeface="Calibri" panose="020F0502020204030204" pitchFamily="34" charset="0"/>
                <a:ea typeface="Calibri" panose="020F0502020204030204" pitchFamily="34" charset="0"/>
              </a:rPr>
              <a:t>These are the required options: we will add the RHOSTS, which is the IP address of the vulnerable machine, and the USERPASS_FILE, which is a wordlist containing potential usernames and passwords.</a:t>
            </a:r>
          </a:p>
          <a:p>
            <a:endParaRPr lang="en-US" dirty="0"/>
          </a:p>
        </p:txBody>
      </p:sp>
      <p:pic>
        <p:nvPicPr>
          <p:cNvPr id="5" name="Picture 49" descr="A screenshot of a computer&#10;&#10;Description automatically generated">
            <a:extLst>
              <a:ext uri="{FF2B5EF4-FFF2-40B4-BE49-F238E27FC236}">
                <a16:creationId xmlns:a16="http://schemas.microsoft.com/office/drawing/2014/main" id="{04952D46-4362-5DD0-4611-3EB145D72E12}"/>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696480" y="458245"/>
            <a:ext cx="5133975" cy="3529082"/>
          </a:xfrm>
          <a:prstGeom prst="rect">
            <a:avLst/>
          </a:prstGeom>
          <a:noFill/>
          <a:ln>
            <a:noFill/>
          </a:ln>
        </p:spPr>
      </p:pic>
      <p:pic>
        <p:nvPicPr>
          <p:cNvPr id="6" name="Picture 48" descr="A screenshot of a computer screen&#10;&#10;Description automatically generated">
            <a:extLst>
              <a:ext uri="{FF2B5EF4-FFF2-40B4-BE49-F238E27FC236}">
                <a16:creationId xmlns:a16="http://schemas.microsoft.com/office/drawing/2014/main" id="{1A9AF8D9-706E-41D7-89E5-723FB5090D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444" y="2475595"/>
            <a:ext cx="5746732" cy="3529083"/>
          </a:xfrm>
          <a:prstGeom prst="rect">
            <a:avLst/>
          </a:prstGeom>
          <a:noFill/>
          <a:ln>
            <a:noFill/>
          </a:ln>
        </p:spPr>
      </p:pic>
      <p:sp>
        <p:nvSpPr>
          <p:cNvPr id="8" name="مربع نص 7">
            <a:extLst>
              <a:ext uri="{FF2B5EF4-FFF2-40B4-BE49-F238E27FC236}">
                <a16:creationId xmlns:a16="http://schemas.microsoft.com/office/drawing/2014/main" id="{77FE2BD4-4547-E73F-535E-F38C81E4C81E}"/>
              </a:ext>
            </a:extLst>
          </p:cNvPr>
          <p:cNvSpPr txBox="1"/>
          <p:nvPr/>
        </p:nvSpPr>
        <p:spPr>
          <a:xfrm>
            <a:off x="6219826" y="4418631"/>
            <a:ext cx="5610629" cy="671915"/>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After running the exploit, we successfully gained a shell on the machine and now have control over it.</a:t>
            </a:r>
            <a:endParaRPr lang="en-US" sz="1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15964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ACD190F-620D-ACF0-74DF-354AF3F619D8}"/>
              </a:ext>
            </a:extLst>
          </p:cNvPr>
          <p:cNvSpPr>
            <a:spLocks noGrp="1"/>
          </p:cNvSpPr>
          <p:nvPr>
            <p:ph type="title"/>
          </p:nvPr>
        </p:nvSpPr>
        <p:spPr/>
        <p:txBody>
          <a:bodyPr/>
          <a:lstStyle/>
          <a:p>
            <a:pPr algn="l"/>
            <a:r>
              <a:rPr lang="en-US" b="1" cap="none" dirty="0">
                <a:solidFill>
                  <a:srgbClr val="00B050"/>
                </a:solidFill>
              </a:rPr>
              <a:t>Mitigation</a:t>
            </a:r>
            <a:endParaRPr lang="en-US" b="1" dirty="0">
              <a:solidFill>
                <a:srgbClr val="00B050"/>
              </a:solidFill>
            </a:endParaRPr>
          </a:p>
        </p:txBody>
      </p:sp>
      <p:sp>
        <p:nvSpPr>
          <p:cNvPr id="3" name="عنصر نائب للمحتوى 2">
            <a:extLst>
              <a:ext uri="{FF2B5EF4-FFF2-40B4-BE49-F238E27FC236}">
                <a16:creationId xmlns:a16="http://schemas.microsoft.com/office/drawing/2014/main" id="{4E200DB1-2C83-15CD-8FEE-6548A36163DB}"/>
              </a:ext>
            </a:extLst>
          </p:cNvPr>
          <p:cNvSpPr>
            <a:spLocks noGrp="1"/>
          </p:cNvSpPr>
          <p:nvPr>
            <p:ph sz="quarter" idx="15"/>
          </p:nvPr>
        </p:nvSpPr>
        <p:spPr>
          <a:xfrm>
            <a:off x="838200" y="1790329"/>
            <a:ext cx="10515600" cy="3161050"/>
          </a:xfrm>
        </p:spPr>
        <p:txBody>
          <a:bodyPr>
            <a:normAutofit/>
          </a:bodyPr>
          <a:lstStyle/>
          <a:p>
            <a:pPr marL="0" marR="0"/>
            <a:r>
              <a:rPr lang="en-GB" sz="1800" dirty="0">
                <a:effectLst/>
                <a:latin typeface="Times New Roman" panose="02020603050405020304" pitchFamily="18" charset="0"/>
                <a:ea typeface="Times New Roman" panose="02020603050405020304" pitchFamily="18" charset="0"/>
              </a:rPr>
              <a:t>To secure Telnet on port 23/TCP, the following actions are recommended:</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Disable Telnet</a:t>
            </a:r>
            <a:r>
              <a:rPr lang="en-US" sz="1800" dirty="0">
                <a:effectLst/>
                <a:latin typeface="Calibri" panose="020F0502020204030204" pitchFamily="34" charset="0"/>
                <a:ea typeface="Calibri" panose="020F0502020204030204" pitchFamily="34" charset="0"/>
              </a:rPr>
              <a:t> and replace it with </a:t>
            </a:r>
            <a:r>
              <a:rPr lang="en-US" sz="1800" b="1" dirty="0">
                <a:effectLst/>
                <a:latin typeface="Calibri" panose="020F0502020204030204" pitchFamily="34" charset="0"/>
                <a:ea typeface="Times New Roman" panose="02020603050405020304" pitchFamily="18" charset="0"/>
              </a:rPr>
              <a:t>SSH</a:t>
            </a:r>
            <a:r>
              <a:rPr lang="en-US" sz="1800" dirty="0">
                <a:effectLst/>
                <a:latin typeface="Calibri" panose="020F0502020204030204" pitchFamily="34" charset="0"/>
                <a:ea typeface="Calibri" panose="020F0502020204030204" pitchFamily="34" charset="0"/>
              </a:rPr>
              <a:t> for secure communication.</a:t>
            </a:r>
          </a:p>
          <a:p>
            <a:pPr marL="342900" marR="0" lvl="0" indent="-342900">
              <a:lnSpc>
                <a:spcPct val="107000"/>
              </a:lnSpc>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Use strong authentication</a:t>
            </a:r>
            <a:r>
              <a:rPr lang="en-US" sz="1800" dirty="0">
                <a:effectLst/>
                <a:latin typeface="Calibri" panose="020F0502020204030204" pitchFamily="34" charset="0"/>
                <a:ea typeface="Calibri" panose="020F0502020204030204" pitchFamily="34" charset="0"/>
              </a:rPr>
              <a:t> and complex passwords to prevent unauthorized access.</a:t>
            </a:r>
          </a:p>
          <a:p>
            <a:pPr marL="342900" marR="0" lvl="0" indent="-342900">
              <a:lnSpc>
                <a:spcPct val="107000"/>
              </a:lnSpc>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Encrypt traffic</a:t>
            </a:r>
            <a:r>
              <a:rPr lang="en-US" sz="1800" dirty="0">
                <a:effectLst/>
                <a:latin typeface="Calibri" panose="020F0502020204030204" pitchFamily="34" charset="0"/>
                <a:ea typeface="Calibri" panose="020F0502020204030204" pitchFamily="34" charset="0"/>
              </a:rPr>
              <a:t> using a VPN or an encrypted tunnel since Telnet transmits data in plain text.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Regularly update</a:t>
            </a:r>
            <a:r>
              <a:rPr lang="en-US" sz="1800" dirty="0">
                <a:effectLst/>
                <a:latin typeface="Calibri" panose="020F0502020204030204" pitchFamily="34" charset="0"/>
                <a:ea typeface="Calibri" panose="020F0502020204030204" pitchFamily="34" charset="0"/>
              </a:rPr>
              <a:t> any systems using Telnet.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rPr>
              <a:t>Monitor logs</a:t>
            </a:r>
            <a:r>
              <a:rPr lang="en-US" sz="1800" dirty="0">
                <a:effectLst/>
                <a:latin typeface="Calibri" panose="020F0502020204030204" pitchFamily="34" charset="0"/>
                <a:ea typeface="Calibri" panose="020F0502020204030204" pitchFamily="34" charset="0"/>
              </a:rPr>
              <a:t> for suspicious login attempts and unusual activity.</a:t>
            </a:r>
          </a:p>
          <a:p>
            <a:endParaRPr lang="en-US" dirty="0"/>
          </a:p>
        </p:txBody>
      </p:sp>
    </p:spTree>
    <p:extLst>
      <p:ext uri="{BB962C8B-B14F-4D97-AF65-F5344CB8AC3E}">
        <p14:creationId xmlns:p14="http://schemas.microsoft.com/office/powerpoint/2010/main" val="1353324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AD73777-5040-2ED5-61AC-E247C91BF470}"/>
              </a:ext>
            </a:extLst>
          </p:cNvPr>
          <p:cNvSpPr>
            <a:spLocks noGrp="1"/>
          </p:cNvSpPr>
          <p:nvPr>
            <p:ph type="title"/>
          </p:nvPr>
        </p:nvSpPr>
        <p:spPr/>
        <p:txBody>
          <a:bodyPr/>
          <a:lstStyle/>
          <a:p>
            <a:pPr algn="l"/>
            <a:r>
              <a:rPr lang="en-US" b="1" cap="none" dirty="0">
                <a:solidFill>
                  <a:srgbClr val="FF0000"/>
                </a:solidFill>
              </a:rPr>
              <a:t>9.Apache Tomcat Default Credentials Port 8180:</a:t>
            </a:r>
          </a:p>
        </p:txBody>
      </p:sp>
      <p:sp>
        <p:nvSpPr>
          <p:cNvPr id="4" name="عنصر نائب للمحتوى 3">
            <a:extLst>
              <a:ext uri="{FF2B5EF4-FFF2-40B4-BE49-F238E27FC236}">
                <a16:creationId xmlns:a16="http://schemas.microsoft.com/office/drawing/2014/main" id="{16AEFF8A-66C2-A8EE-95C5-CF2E4E544913}"/>
              </a:ext>
            </a:extLst>
          </p:cNvPr>
          <p:cNvSpPr>
            <a:spLocks noGrp="1"/>
          </p:cNvSpPr>
          <p:nvPr>
            <p:ph sz="quarter" idx="16"/>
          </p:nvPr>
        </p:nvSpPr>
        <p:spPr>
          <a:xfrm>
            <a:off x="6219464" y="1790329"/>
            <a:ext cx="5134335" cy="1478388"/>
          </a:xfrm>
        </p:spPr>
        <p:txBody>
          <a:bodyPr/>
          <a:lstStyle/>
          <a:p>
            <a:r>
              <a:rPr lang="en-US" sz="1800" dirty="0">
                <a:effectLst/>
                <a:latin typeface="Calibri" panose="020F0502020204030204" pitchFamily="34" charset="0"/>
                <a:ea typeface="Calibri" panose="020F0502020204030204" pitchFamily="34" charset="0"/>
              </a:rPr>
              <a:t>Running Nmap on Metaspoitable2 IP can see that 8180 port is open and running tomcat service on that.</a:t>
            </a:r>
          </a:p>
          <a:p>
            <a:endParaRPr lang="en-US" dirty="0"/>
          </a:p>
        </p:txBody>
      </p:sp>
      <p:pic>
        <p:nvPicPr>
          <p:cNvPr id="5" name="Picture 32" descr="A screenshot of a computer&#10;&#10;Description automatically generated">
            <a:extLst>
              <a:ext uri="{FF2B5EF4-FFF2-40B4-BE49-F238E27FC236}">
                <a16:creationId xmlns:a16="http://schemas.microsoft.com/office/drawing/2014/main" id="{DBE9063B-87F3-CFFD-1A00-430354971C49}"/>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838562" y="1942746"/>
            <a:ext cx="5133975" cy="910279"/>
          </a:xfrm>
          <a:prstGeom prst="rect">
            <a:avLst/>
          </a:prstGeom>
          <a:ln>
            <a:noFill/>
          </a:ln>
          <a:effectLst>
            <a:outerShdw blurRad="292100" dist="139700" dir="2700000" algn="tl" rotWithShape="0">
              <a:srgbClr val="333333">
                <a:alpha val="65000"/>
              </a:srgbClr>
            </a:outerShdw>
          </a:effectLst>
        </p:spPr>
      </p:pic>
      <p:sp>
        <p:nvSpPr>
          <p:cNvPr id="7" name="مربع نص 6">
            <a:extLst>
              <a:ext uri="{FF2B5EF4-FFF2-40B4-BE49-F238E27FC236}">
                <a16:creationId xmlns:a16="http://schemas.microsoft.com/office/drawing/2014/main" id="{2708F169-5307-5BFA-6763-5018B7464E9B}"/>
              </a:ext>
            </a:extLst>
          </p:cNvPr>
          <p:cNvSpPr txBox="1"/>
          <p:nvPr/>
        </p:nvSpPr>
        <p:spPr>
          <a:xfrm>
            <a:off x="742545" y="4004976"/>
            <a:ext cx="6096000" cy="671915"/>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Try opening the page on port 8180 with </a:t>
            </a:r>
            <a:r>
              <a:rPr lang="en-US" sz="1800" dirty="0" err="1">
                <a:effectLst/>
                <a:latin typeface="Calibri" panose="020F0502020204030204" pitchFamily="34" charset="0"/>
                <a:ea typeface="Calibri" panose="020F0502020204030204" pitchFamily="34" charset="0"/>
              </a:rPr>
              <a:t>url</a:t>
            </a:r>
            <a:r>
              <a:rPr lang="en-US" sz="1800" dirty="0">
                <a:effectLst/>
                <a:latin typeface="Calibri" panose="020F0502020204030204" pitchFamily="34" charset="0"/>
                <a:ea typeface="Calibri" panose="020F0502020204030204" pitchFamily="34" charset="0"/>
              </a:rPr>
              <a:t> </a:t>
            </a:r>
            <a:r>
              <a:rPr lang="en-US" sz="1800" u="sng" dirty="0">
                <a:effectLst/>
                <a:latin typeface="Calibri" panose="020F0502020204030204" pitchFamily="34" charset="0"/>
                <a:ea typeface="Calibri" panose="020F0502020204030204" pitchFamily="34" charset="0"/>
              </a:rPr>
              <a:t>http:metasploitableIP:8180</a:t>
            </a:r>
            <a:endParaRPr lang="en-US" sz="1400" dirty="0">
              <a:effectLst/>
              <a:latin typeface="Calibri" panose="020F0502020204030204" pitchFamily="34" charset="0"/>
              <a:ea typeface="Calibri" panose="020F0502020204030204" pitchFamily="34" charset="0"/>
            </a:endParaRPr>
          </a:p>
        </p:txBody>
      </p:sp>
      <p:pic>
        <p:nvPicPr>
          <p:cNvPr id="8" name="Picture 56" descr="A screenshot of a computer&#10;&#10;Description automatically generated">
            <a:extLst>
              <a:ext uri="{FF2B5EF4-FFF2-40B4-BE49-F238E27FC236}">
                <a16:creationId xmlns:a16="http://schemas.microsoft.com/office/drawing/2014/main" id="{F7BBCC1A-EBD9-9D69-370E-01001616B92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0780" y="3268717"/>
            <a:ext cx="4591701" cy="2694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348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cap="none" dirty="0"/>
              <a:t>The Vulnerabilities That It Is Discovered</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Summary of Findings</a:t>
            </a:r>
          </a:p>
        </p:txBody>
      </p:sp>
    </p:spTree>
    <p:extLst>
      <p:ext uri="{BB962C8B-B14F-4D97-AF65-F5344CB8AC3E}">
        <p14:creationId xmlns:p14="http://schemas.microsoft.com/office/powerpoint/2010/main" val="1679936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C6583732-90AA-1711-AA82-CC4CA1D9A863}"/>
              </a:ext>
            </a:extLst>
          </p:cNvPr>
          <p:cNvSpPr>
            <a:spLocks noGrp="1"/>
          </p:cNvSpPr>
          <p:nvPr>
            <p:ph sz="quarter" idx="15"/>
          </p:nvPr>
        </p:nvSpPr>
        <p:spPr>
          <a:xfrm>
            <a:off x="838201" y="462069"/>
            <a:ext cx="6153588" cy="4635225"/>
          </a:xfrm>
        </p:spPr>
        <p:txBody>
          <a:bodyPr>
            <a:normAutofit lnSpcReduction="10000"/>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When you will click on any of the links in left panel, it will ask to login.</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Now let’s move to Metasploit to see if there is an exploit to get login credentials in </a:t>
            </a:r>
            <a:r>
              <a:rPr lang="en-US" sz="1800" dirty="0" err="1">
                <a:effectLst/>
                <a:latin typeface="Calibri" panose="020F0502020204030204" pitchFamily="34" charset="0"/>
                <a:ea typeface="Calibri" panose="020F0502020204030204" pitchFamily="34" charset="0"/>
              </a:rPr>
              <a:t>msf</a:t>
            </a:r>
            <a:r>
              <a:rPr lang="en-US" sz="1800" dirty="0">
                <a:effectLst/>
                <a:latin typeface="Calibri" panose="020F0502020204030204" pitchFamily="34" charset="0"/>
                <a:ea typeface="Calibri" panose="020F0502020204030204" pitchFamily="34" charset="0"/>
              </a:rPr>
              <a:t>.</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Now, we have an exploit in </a:t>
            </a:r>
            <a:r>
              <a:rPr lang="en-US" sz="1800" dirty="0" err="1">
                <a:effectLst/>
                <a:latin typeface="Calibri" panose="020F0502020204030204" pitchFamily="34" charset="0"/>
                <a:ea typeface="Calibri" panose="020F0502020204030204" pitchFamily="34" charset="0"/>
              </a:rPr>
              <a:t>msf</a:t>
            </a:r>
            <a:r>
              <a:rPr lang="en-US" sz="1800" dirty="0">
                <a:effectLst/>
                <a:latin typeface="Calibri" panose="020F0502020204030204" pitchFamily="34" charset="0"/>
                <a:ea typeface="Calibri" panose="020F0502020204030204" pitchFamily="34" charset="0"/>
              </a:rPr>
              <a:t> to get the login credentials:- auxiliary/scanner/http/</a:t>
            </a:r>
            <a:r>
              <a:rPr lang="en-US" sz="1800" dirty="0" err="1">
                <a:effectLst/>
                <a:latin typeface="Calibri" panose="020F0502020204030204" pitchFamily="34" charset="0"/>
                <a:ea typeface="Calibri" panose="020F0502020204030204" pitchFamily="34" charset="0"/>
              </a:rPr>
              <a:t>tomcat_mgr_login</a:t>
            </a:r>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Use this exploit and set the options:-</a:t>
            </a:r>
          </a:p>
          <a:p>
            <a:endParaRPr lang="en-US" dirty="0">
              <a:latin typeface="Calibri" panose="020F0502020204030204" pitchFamily="34" charset="0"/>
            </a:endParaRP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Now we set the RHOST and the RPORT and enter exploit.</a:t>
            </a:r>
          </a:p>
          <a:p>
            <a:r>
              <a:rPr lang="en-US" sz="1800" dirty="0">
                <a:effectLst/>
                <a:latin typeface="Calibri" panose="020F0502020204030204" pitchFamily="34" charset="0"/>
                <a:ea typeface="Calibri" panose="020F0502020204030204" pitchFamily="34" charset="0"/>
              </a:rPr>
              <a:t>After we did the </a:t>
            </a:r>
            <a:r>
              <a:rPr lang="en-US" sz="1800" dirty="0" err="1">
                <a:effectLst/>
                <a:latin typeface="Calibri" panose="020F0502020204030204" pitchFamily="34" charset="0"/>
                <a:ea typeface="Calibri" panose="020F0502020204030204" pitchFamily="34" charset="0"/>
              </a:rPr>
              <a:t>bruteforce</a:t>
            </a:r>
            <a:r>
              <a:rPr lang="en-US" sz="1800" dirty="0">
                <a:effectLst/>
                <a:latin typeface="Calibri" panose="020F0502020204030204" pitchFamily="34" charset="0"/>
                <a:ea typeface="Calibri" panose="020F0502020204030204" pitchFamily="34" charset="0"/>
              </a:rPr>
              <a:t> and finished exploiting we found the login </a:t>
            </a:r>
            <a:r>
              <a:rPr lang="en-US" sz="1800" dirty="0" err="1">
                <a:effectLst/>
                <a:latin typeface="Calibri" panose="020F0502020204030204" pitchFamily="34" charset="0"/>
                <a:ea typeface="Calibri" panose="020F0502020204030204" pitchFamily="34" charset="0"/>
              </a:rPr>
              <a:t>credintials</a:t>
            </a:r>
            <a:endParaRPr lang="en-US" dirty="0"/>
          </a:p>
        </p:txBody>
      </p:sp>
      <p:pic>
        <p:nvPicPr>
          <p:cNvPr id="5" name="Picture 55" descr="A screenshot of a computer&#10;&#10;Description automatically generated">
            <a:extLst>
              <a:ext uri="{FF2B5EF4-FFF2-40B4-BE49-F238E27FC236}">
                <a16:creationId xmlns:a16="http://schemas.microsoft.com/office/drawing/2014/main" id="{939BB5DE-B211-DA2E-A205-ADD01CAA7F18}"/>
              </a:ext>
            </a:extLst>
          </p:cNvPr>
          <p:cNvPicPr>
            <a:picLocks noGrp="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991789" y="462070"/>
            <a:ext cx="4815730" cy="4113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4511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لمحتوى 3">
            <a:extLst>
              <a:ext uri="{FF2B5EF4-FFF2-40B4-BE49-F238E27FC236}">
                <a16:creationId xmlns:a16="http://schemas.microsoft.com/office/drawing/2014/main" id="{2906CFC7-C23B-326E-6295-74AF15865C2A}"/>
              </a:ext>
            </a:extLst>
          </p:cNvPr>
          <p:cNvSpPr>
            <a:spLocks noGrp="1"/>
          </p:cNvSpPr>
          <p:nvPr>
            <p:ph sz="quarter" idx="16"/>
          </p:nvPr>
        </p:nvSpPr>
        <p:spPr>
          <a:xfrm>
            <a:off x="5664987" y="788567"/>
            <a:ext cx="5795250" cy="563764"/>
          </a:xfrm>
        </p:spPr>
        <p:txBody>
          <a:bodyPr/>
          <a:lstStyle/>
          <a:p>
            <a:r>
              <a:rPr lang="en-US" sz="1800" dirty="0">
                <a:effectLst/>
                <a:latin typeface="Calibri" panose="020F0502020204030204" pitchFamily="34" charset="0"/>
                <a:ea typeface="Calibri" panose="020F0502020204030204" pitchFamily="34" charset="0"/>
              </a:rPr>
              <a:t>We will use these credentials to login to the Apache page.</a:t>
            </a:r>
          </a:p>
          <a:p>
            <a:endParaRPr lang="en-US" dirty="0"/>
          </a:p>
        </p:txBody>
      </p:sp>
      <p:pic>
        <p:nvPicPr>
          <p:cNvPr id="5" name="Picture 33" descr="A screen shot of a computer screen&#10;&#10;Description automatically generated">
            <a:extLst>
              <a:ext uri="{FF2B5EF4-FFF2-40B4-BE49-F238E27FC236}">
                <a16:creationId xmlns:a16="http://schemas.microsoft.com/office/drawing/2014/main" id="{51810EAF-3D21-D574-F0E3-7BC8E2AD57C0}"/>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731763" y="788567"/>
            <a:ext cx="4198984" cy="883997"/>
          </a:xfrm>
          <a:prstGeom prst="rect">
            <a:avLst/>
          </a:prstGeom>
          <a:ln>
            <a:noFill/>
          </a:ln>
          <a:effectLst>
            <a:outerShdw blurRad="292100" dist="139700" dir="2700000" algn="tl" rotWithShape="0">
              <a:srgbClr val="333333">
                <a:alpha val="65000"/>
              </a:srgbClr>
            </a:outerShdw>
          </a:effectLst>
        </p:spPr>
      </p:pic>
      <p:pic>
        <p:nvPicPr>
          <p:cNvPr id="6" name="Picture 53" descr="A screenshot of a computer&#10;&#10;Description automatically generated">
            <a:extLst>
              <a:ext uri="{FF2B5EF4-FFF2-40B4-BE49-F238E27FC236}">
                <a16:creationId xmlns:a16="http://schemas.microsoft.com/office/drawing/2014/main" id="{ED93CF58-4C53-A2BA-1807-3D2A855C83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622" y="1900136"/>
            <a:ext cx="5935980" cy="3505200"/>
          </a:xfrm>
          <a:prstGeom prst="rect">
            <a:avLst/>
          </a:prstGeom>
          <a:ln>
            <a:noFill/>
          </a:ln>
          <a:effectLst>
            <a:outerShdw blurRad="292100" dist="139700" dir="2700000" algn="tl" rotWithShape="0">
              <a:srgbClr val="333333">
                <a:alpha val="65000"/>
              </a:srgbClr>
            </a:outerShdw>
          </a:effectLst>
        </p:spPr>
      </p:pic>
      <p:sp>
        <p:nvSpPr>
          <p:cNvPr id="8" name="مربع نص 7">
            <a:extLst>
              <a:ext uri="{FF2B5EF4-FFF2-40B4-BE49-F238E27FC236}">
                <a16:creationId xmlns:a16="http://schemas.microsoft.com/office/drawing/2014/main" id="{12E6E525-DA51-9F77-B4EE-9E5D6527D375}"/>
              </a:ext>
            </a:extLst>
          </p:cNvPr>
          <p:cNvSpPr txBox="1"/>
          <p:nvPr/>
        </p:nvSpPr>
        <p:spPr>
          <a:xfrm>
            <a:off x="731763" y="2665295"/>
            <a:ext cx="4862859" cy="2256323"/>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Click on ‘</a:t>
            </a:r>
            <a:r>
              <a:rPr lang="en-US" sz="1800" dirty="0">
                <a:solidFill>
                  <a:srgbClr val="FF0000"/>
                </a:solidFill>
                <a:effectLst/>
                <a:latin typeface="Calibri" panose="020F0502020204030204" pitchFamily="34" charset="0"/>
                <a:ea typeface="Calibri" panose="020F0502020204030204" pitchFamily="34" charset="0"/>
              </a:rPr>
              <a:t>List Applications</a:t>
            </a:r>
            <a:r>
              <a:rPr lang="en-US" sz="1800" dirty="0">
                <a:effectLst/>
                <a:latin typeface="Calibri" panose="020F0502020204030204" pitchFamily="34" charset="0"/>
                <a:ea typeface="Calibri" panose="020F0502020204030204" pitchFamily="34" charset="0"/>
              </a:rPr>
              <a:t>’ under Manager tab, and you will see there are couple of options to upload the file.</a:t>
            </a:r>
            <a:endParaRPr lang="en-US" sz="1400" dirty="0">
              <a:effectLst/>
              <a:latin typeface="Calibri" panose="020F0502020204030204" pitchFamily="34" charset="0"/>
              <a:ea typeface="Calibri" panose="020F0502020204030204" pitchFamily="34" charset="0"/>
            </a:endParaRP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Now we can try exploiting upload vulnerability on this one, either using the exploit available on </a:t>
            </a:r>
            <a:r>
              <a:rPr lang="en-US" sz="1800" dirty="0" err="1">
                <a:effectLst/>
                <a:latin typeface="Calibri" panose="020F0502020204030204" pitchFamily="34" charset="0"/>
                <a:ea typeface="Calibri" panose="020F0502020204030204" pitchFamily="34" charset="0"/>
              </a:rPr>
              <a:t>msfconsole</a:t>
            </a:r>
            <a:r>
              <a:rPr lang="en-US" sz="1800" dirty="0">
                <a:effectLst/>
                <a:latin typeface="Calibri" panose="020F0502020204030204" pitchFamily="34" charset="0"/>
                <a:ea typeface="Calibri" panose="020F0502020204030204" pitchFamily="34" charset="0"/>
              </a:rPr>
              <a:t> or creating an exploit using </a:t>
            </a:r>
            <a:r>
              <a:rPr lang="en-US" sz="1800" dirty="0" err="1">
                <a:effectLst/>
                <a:latin typeface="Calibri" panose="020F0502020204030204" pitchFamily="34" charset="0"/>
                <a:ea typeface="Calibri" panose="020F0502020204030204" pitchFamily="34" charset="0"/>
              </a:rPr>
              <a:t>msfvenom</a:t>
            </a:r>
            <a:r>
              <a:rPr lang="en-US" sz="1800" dirty="0">
                <a:effectLst/>
                <a:latin typeface="Calibri" panose="020F0502020204030204" pitchFamily="34"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13281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DE67BA7-194C-E184-A712-038B84ABDEF7}"/>
              </a:ext>
            </a:extLst>
          </p:cNvPr>
          <p:cNvSpPr>
            <a:spLocks noGrp="1"/>
          </p:cNvSpPr>
          <p:nvPr>
            <p:ph type="title"/>
          </p:nvPr>
        </p:nvSpPr>
        <p:spPr/>
        <p:txBody>
          <a:bodyPr/>
          <a:lstStyle/>
          <a:p>
            <a:pPr algn="l"/>
            <a:r>
              <a:rPr lang="en-US" b="1" cap="none" dirty="0">
                <a:solidFill>
                  <a:srgbClr val="00B050"/>
                </a:solidFill>
              </a:rPr>
              <a:t>Mitigation</a:t>
            </a:r>
          </a:p>
        </p:txBody>
      </p:sp>
      <p:sp>
        <p:nvSpPr>
          <p:cNvPr id="3" name="عنصر نائب للمحتوى 2">
            <a:extLst>
              <a:ext uri="{FF2B5EF4-FFF2-40B4-BE49-F238E27FC236}">
                <a16:creationId xmlns:a16="http://schemas.microsoft.com/office/drawing/2014/main" id="{6A712A18-5022-BA5A-9BBD-A47274297883}"/>
              </a:ext>
            </a:extLst>
          </p:cNvPr>
          <p:cNvSpPr>
            <a:spLocks noGrp="1"/>
          </p:cNvSpPr>
          <p:nvPr>
            <p:ph sz="quarter" idx="15"/>
          </p:nvPr>
        </p:nvSpPr>
        <p:spPr>
          <a:xfrm>
            <a:off x="838200" y="1790329"/>
            <a:ext cx="10426430" cy="1001509"/>
          </a:xfrm>
        </p:spPr>
        <p:txBody>
          <a:bodyPr/>
          <a:lstStyle/>
          <a:p>
            <a:r>
              <a:rPr lang="en-US" sz="1800" b="1" dirty="0">
                <a:effectLst/>
                <a:latin typeface="Calibri" panose="020F0502020204030204" pitchFamily="34" charset="0"/>
                <a:ea typeface="Calibri" panose="020F0502020204030204" pitchFamily="34" charset="0"/>
              </a:rPr>
              <a:t>Now to avoid this exploitation we recommend to get the latest updates and update the version if possible and don’t use default login credentials and avoid using weak passwords.</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03124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690FC08-7A02-B325-2A45-A6E69435C067}"/>
              </a:ext>
            </a:extLst>
          </p:cNvPr>
          <p:cNvSpPr>
            <a:spLocks noGrp="1"/>
          </p:cNvSpPr>
          <p:nvPr>
            <p:ph type="title"/>
          </p:nvPr>
        </p:nvSpPr>
        <p:spPr/>
        <p:txBody>
          <a:bodyPr/>
          <a:lstStyle/>
          <a:p>
            <a:pPr algn="l"/>
            <a:r>
              <a:rPr lang="fr-FR" sz="4000" b="1" cap="none" dirty="0">
                <a:solidFill>
                  <a:srgbClr val="FF0000"/>
                </a:solidFill>
              </a:rPr>
              <a:t>10. Samba </a:t>
            </a:r>
            <a:r>
              <a:rPr lang="fr-FR" sz="4000" b="1" cap="none" dirty="0" err="1">
                <a:solidFill>
                  <a:srgbClr val="FF0000"/>
                </a:solidFill>
              </a:rPr>
              <a:t>Smbd</a:t>
            </a:r>
            <a:r>
              <a:rPr lang="fr-FR" sz="4000" b="1" cap="none" dirty="0">
                <a:solidFill>
                  <a:srgbClr val="FF0000"/>
                </a:solidFill>
              </a:rPr>
              <a:t> 3.X On Port 139:</a:t>
            </a:r>
            <a:endParaRPr lang="en-US" sz="4000" b="1" cap="none" dirty="0">
              <a:solidFill>
                <a:srgbClr val="FF0000"/>
              </a:solidFill>
            </a:endParaRPr>
          </a:p>
        </p:txBody>
      </p:sp>
      <p:sp>
        <p:nvSpPr>
          <p:cNvPr id="3" name="عنصر نائب للمحتوى 2">
            <a:extLst>
              <a:ext uri="{FF2B5EF4-FFF2-40B4-BE49-F238E27FC236}">
                <a16:creationId xmlns:a16="http://schemas.microsoft.com/office/drawing/2014/main" id="{846714CE-6B0E-FD27-7461-420C5BC2BF22}"/>
              </a:ext>
            </a:extLst>
          </p:cNvPr>
          <p:cNvSpPr>
            <a:spLocks noGrp="1"/>
          </p:cNvSpPr>
          <p:nvPr>
            <p:ph sz="quarter" idx="15"/>
          </p:nvPr>
        </p:nvSpPr>
        <p:spPr/>
        <p:txBody>
          <a:bodyPr/>
          <a:lstStyle/>
          <a:p>
            <a:r>
              <a:rPr lang="en-US" sz="1800" dirty="0">
                <a:effectLst/>
                <a:latin typeface="Calibri" panose="020F0502020204030204" pitchFamily="34" charset="0"/>
                <a:ea typeface="Calibri" panose="020F0502020204030204" pitchFamily="34" charset="0"/>
              </a:rPr>
              <a:t>As we can see, the target is using Samba version 3.0, which allows an attacker to execute arbitrary commands, by specifying a username containing shell meta characters.</a:t>
            </a:r>
          </a:p>
          <a:p>
            <a:endParaRPr lang="en-US" dirty="0"/>
          </a:p>
        </p:txBody>
      </p:sp>
      <p:pic>
        <p:nvPicPr>
          <p:cNvPr id="5" name="Picture 65" descr="A screen shot of a computer&#10;&#10;Description automatically generated">
            <a:extLst>
              <a:ext uri="{FF2B5EF4-FFF2-40B4-BE49-F238E27FC236}">
                <a16:creationId xmlns:a16="http://schemas.microsoft.com/office/drawing/2014/main" id="{8250FFF4-794B-2C33-A2F6-2D4EB6CA54EA}"/>
              </a:ext>
            </a:extLst>
          </p:cNvPr>
          <p:cNvPicPr>
            <a:picLocks noGrp="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219467" y="2095902"/>
            <a:ext cx="5133975" cy="740153"/>
          </a:xfrm>
          <a:prstGeom prst="rect">
            <a:avLst/>
          </a:prstGeom>
          <a:ln>
            <a:noFill/>
          </a:ln>
          <a:effectLst>
            <a:outerShdw blurRad="292100" dist="139700" dir="2700000" algn="tl" rotWithShape="0">
              <a:srgbClr val="333333">
                <a:alpha val="65000"/>
              </a:srgbClr>
            </a:outerShdw>
          </a:effectLst>
        </p:spPr>
      </p:pic>
      <p:sp>
        <p:nvSpPr>
          <p:cNvPr id="7" name="مربع نص 6">
            <a:extLst>
              <a:ext uri="{FF2B5EF4-FFF2-40B4-BE49-F238E27FC236}">
                <a16:creationId xmlns:a16="http://schemas.microsoft.com/office/drawing/2014/main" id="{B75B566E-0F87-9EE4-C371-AF119D63DC64}"/>
              </a:ext>
            </a:extLst>
          </p:cNvPr>
          <p:cNvSpPr txBox="1"/>
          <p:nvPr/>
        </p:nvSpPr>
        <p:spPr>
          <a:xfrm>
            <a:off x="7182506" y="4386821"/>
            <a:ext cx="4539324" cy="671915"/>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We are going to use the Metasploit framework to search for exploit in </a:t>
            </a:r>
            <a:r>
              <a:rPr lang="en-US" sz="1800" dirty="0" err="1">
                <a:effectLst/>
                <a:latin typeface="Calibri" panose="020F0502020204030204" pitchFamily="34" charset="0"/>
                <a:ea typeface="Calibri" panose="020F0502020204030204" pitchFamily="34" charset="0"/>
              </a:rPr>
              <a:t>msfconsole</a:t>
            </a:r>
            <a:r>
              <a:rPr lang="en-US" sz="1800" dirty="0">
                <a:effectLst/>
                <a:latin typeface="Calibri" panose="020F0502020204030204" pitchFamily="34" charset="0"/>
                <a:ea typeface="Calibri" panose="020F0502020204030204" pitchFamily="34" charset="0"/>
              </a:rPr>
              <a:t>.</a:t>
            </a:r>
            <a:endParaRPr lang="en-US" sz="1600" dirty="0">
              <a:effectLst/>
              <a:latin typeface="Calibri" panose="020F0502020204030204" pitchFamily="34" charset="0"/>
              <a:ea typeface="Calibri" panose="020F0502020204030204" pitchFamily="34" charset="0"/>
            </a:endParaRPr>
          </a:p>
        </p:txBody>
      </p:sp>
      <p:pic>
        <p:nvPicPr>
          <p:cNvPr id="8" name="Picture 64" descr="A screenshot of a computer&#10;&#10;Description automatically generated">
            <a:extLst>
              <a:ext uri="{FF2B5EF4-FFF2-40B4-BE49-F238E27FC236}">
                <a16:creationId xmlns:a16="http://schemas.microsoft.com/office/drawing/2014/main" id="{14EB21E4-B4DF-650D-788A-DE696B103C5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23166"/>
            <a:ext cx="5951220" cy="2476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0846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لمحتوى 3">
            <a:extLst>
              <a:ext uri="{FF2B5EF4-FFF2-40B4-BE49-F238E27FC236}">
                <a16:creationId xmlns:a16="http://schemas.microsoft.com/office/drawing/2014/main" id="{AD3B93EE-2C08-F3CA-94C6-D5F0C06E4C78}"/>
              </a:ext>
            </a:extLst>
          </p:cNvPr>
          <p:cNvSpPr>
            <a:spLocks noGrp="1"/>
          </p:cNvSpPr>
          <p:nvPr>
            <p:ph sz="quarter" idx="16"/>
          </p:nvPr>
        </p:nvSpPr>
        <p:spPr>
          <a:xfrm>
            <a:off x="638471" y="597155"/>
            <a:ext cx="5457529" cy="1347259"/>
          </a:xfrm>
        </p:spPr>
        <p:txBody>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Now we found exploit for this version, and we are going to use it.</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Now we set our target:</a:t>
            </a:r>
          </a:p>
          <a:p>
            <a:endParaRPr lang="en-US" dirty="0"/>
          </a:p>
        </p:txBody>
      </p:sp>
      <p:pic>
        <p:nvPicPr>
          <p:cNvPr id="5" name="Picture 63" descr="A screenshot of a computer&#10;&#10;Description automatically generated">
            <a:extLst>
              <a:ext uri="{FF2B5EF4-FFF2-40B4-BE49-F238E27FC236}">
                <a16:creationId xmlns:a16="http://schemas.microsoft.com/office/drawing/2014/main" id="{34C7A1F1-A348-B689-078C-BD0D7DBBCE98}"/>
              </a:ext>
            </a:extLst>
          </p:cNvPr>
          <p:cNvPicPr>
            <a:picLocks noGrp="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6419196" y="597155"/>
            <a:ext cx="5133975" cy="2386348"/>
          </a:xfrm>
          <a:prstGeom prst="rect">
            <a:avLst/>
          </a:prstGeom>
          <a:ln>
            <a:noFill/>
          </a:ln>
          <a:effectLst>
            <a:outerShdw blurRad="292100" dist="139700" dir="2700000" algn="tl" rotWithShape="0">
              <a:srgbClr val="333333">
                <a:alpha val="65000"/>
              </a:srgbClr>
            </a:outerShdw>
          </a:effectLst>
        </p:spPr>
      </p:pic>
      <p:sp>
        <p:nvSpPr>
          <p:cNvPr id="7" name="مربع نص 6">
            <a:extLst>
              <a:ext uri="{FF2B5EF4-FFF2-40B4-BE49-F238E27FC236}">
                <a16:creationId xmlns:a16="http://schemas.microsoft.com/office/drawing/2014/main" id="{7B92BBF2-7CAC-3CD6-C108-769E895865FC}"/>
              </a:ext>
            </a:extLst>
          </p:cNvPr>
          <p:cNvSpPr txBox="1"/>
          <p:nvPr/>
        </p:nvSpPr>
        <p:spPr>
          <a:xfrm>
            <a:off x="6757481" y="4060782"/>
            <a:ext cx="4555787" cy="968278"/>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This automatically gives us a root shell, where we can execute commands and dig further in the target machine.</a:t>
            </a:r>
            <a:endParaRPr lang="en-US" sz="1600" dirty="0">
              <a:effectLst/>
              <a:latin typeface="Calibri" panose="020F0502020204030204" pitchFamily="34" charset="0"/>
              <a:ea typeface="Calibri" panose="020F0502020204030204" pitchFamily="34" charset="0"/>
            </a:endParaRPr>
          </a:p>
        </p:txBody>
      </p:sp>
      <p:pic>
        <p:nvPicPr>
          <p:cNvPr id="8" name="Picture 62" descr="A computer screen shot of a computer code&#10;&#10;Description automatically generated">
            <a:extLst>
              <a:ext uri="{FF2B5EF4-FFF2-40B4-BE49-F238E27FC236}">
                <a16:creationId xmlns:a16="http://schemas.microsoft.com/office/drawing/2014/main" id="{E9AEE4E2-63B6-5E35-E230-0D1FCD8A28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1625" y="3429000"/>
            <a:ext cx="5951220" cy="1935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6908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D555773-AF01-67BA-DE4E-D1C3B6D265D4}"/>
              </a:ext>
            </a:extLst>
          </p:cNvPr>
          <p:cNvSpPr>
            <a:spLocks noGrp="1"/>
          </p:cNvSpPr>
          <p:nvPr>
            <p:ph type="title"/>
          </p:nvPr>
        </p:nvSpPr>
        <p:spPr>
          <a:xfrm>
            <a:off x="838200" y="521402"/>
            <a:ext cx="10515600" cy="1325563"/>
          </a:xfrm>
        </p:spPr>
        <p:txBody>
          <a:bodyPr/>
          <a:lstStyle/>
          <a:p>
            <a:pPr algn="l"/>
            <a:r>
              <a:rPr lang="en-US" b="1" cap="none" dirty="0">
                <a:solidFill>
                  <a:srgbClr val="00B050"/>
                </a:solidFill>
              </a:rPr>
              <a:t>Mitigation</a:t>
            </a:r>
          </a:p>
        </p:txBody>
      </p:sp>
      <p:sp>
        <p:nvSpPr>
          <p:cNvPr id="3" name="عنصر نائب للمحتوى 2">
            <a:extLst>
              <a:ext uri="{FF2B5EF4-FFF2-40B4-BE49-F238E27FC236}">
                <a16:creationId xmlns:a16="http://schemas.microsoft.com/office/drawing/2014/main" id="{CB50373B-6D6C-3C74-8439-6045931A6409}"/>
              </a:ext>
            </a:extLst>
          </p:cNvPr>
          <p:cNvSpPr>
            <a:spLocks noGrp="1"/>
          </p:cNvSpPr>
          <p:nvPr>
            <p:ph sz="quarter" idx="15"/>
          </p:nvPr>
        </p:nvSpPr>
        <p:spPr>
          <a:xfrm>
            <a:off x="838200" y="2266984"/>
            <a:ext cx="9813587" cy="1254428"/>
          </a:xfrm>
        </p:spPr>
        <p:txBody>
          <a:bodyPr/>
          <a:lstStyle/>
          <a:p>
            <a:pPr marL="0" marR="0">
              <a:lnSpc>
                <a:spcPct val="107000"/>
              </a:lnSpc>
              <a:spcAft>
                <a:spcPts val="800"/>
              </a:spcAft>
            </a:pPr>
            <a:r>
              <a:rPr lang="en-GB" sz="1800" dirty="0">
                <a:effectLst/>
                <a:latin typeface="Calibri" panose="020F0502020204030204" pitchFamily="34" charset="0"/>
                <a:ea typeface="Calibri" panose="020F0502020204030204" pitchFamily="34" charset="0"/>
              </a:rPr>
              <a:t>To secure Samba </a:t>
            </a:r>
            <a:r>
              <a:rPr lang="en-GB" sz="1800" dirty="0" err="1">
                <a:effectLst/>
                <a:latin typeface="Calibri" panose="020F0502020204030204" pitchFamily="34" charset="0"/>
                <a:ea typeface="Calibri" panose="020F0502020204030204" pitchFamily="34" charset="0"/>
              </a:rPr>
              <a:t>smbd</a:t>
            </a:r>
            <a:r>
              <a:rPr lang="en-GB" sz="1800" dirty="0">
                <a:effectLst/>
                <a:latin typeface="Calibri" panose="020F0502020204030204" pitchFamily="34" charset="0"/>
                <a:ea typeface="Calibri" panose="020F0502020204030204" pitchFamily="34" charset="0"/>
              </a:rPr>
              <a:t> 3.X on port 139, consider the following actions: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Update Samba</a:t>
            </a:r>
            <a:r>
              <a:rPr lang="en-GB" sz="1800" dirty="0">
                <a:effectLst/>
                <a:latin typeface="Calibri" panose="020F0502020204030204" pitchFamily="34" charset="0"/>
                <a:ea typeface="Calibri" panose="020F0502020204030204" pitchFamily="34" charset="0"/>
              </a:rPr>
              <a:t> to the latest version to patch known vulnerabilities.</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36309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9AB1C64-7CA1-D183-89BA-9DF438B908AB}"/>
              </a:ext>
            </a:extLst>
          </p:cNvPr>
          <p:cNvSpPr>
            <a:spLocks noGrp="1"/>
          </p:cNvSpPr>
          <p:nvPr>
            <p:ph type="title"/>
          </p:nvPr>
        </p:nvSpPr>
        <p:spPr/>
        <p:txBody>
          <a:bodyPr/>
          <a:lstStyle/>
          <a:p>
            <a:pPr algn="l"/>
            <a:r>
              <a:rPr lang="en-US" b="1" cap="none" dirty="0">
                <a:solidFill>
                  <a:srgbClr val="FF0000"/>
                </a:solidFill>
              </a:rPr>
              <a:t>11. Java RMI (Remote Method Invocation) Server:</a:t>
            </a:r>
          </a:p>
        </p:txBody>
      </p:sp>
      <p:sp>
        <p:nvSpPr>
          <p:cNvPr id="3" name="عنصر نائب للمحتوى 2">
            <a:extLst>
              <a:ext uri="{FF2B5EF4-FFF2-40B4-BE49-F238E27FC236}">
                <a16:creationId xmlns:a16="http://schemas.microsoft.com/office/drawing/2014/main" id="{7402F7EB-382D-D190-D847-C2A2013A4534}"/>
              </a:ext>
            </a:extLst>
          </p:cNvPr>
          <p:cNvSpPr>
            <a:spLocks noGrp="1"/>
          </p:cNvSpPr>
          <p:nvPr>
            <p:ph sz="quarter" idx="15"/>
          </p:nvPr>
        </p:nvSpPr>
        <p:spPr>
          <a:xfrm>
            <a:off x="838200" y="1790329"/>
            <a:ext cx="5134335" cy="1205790"/>
          </a:xfrm>
        </p:spPr>
        <p:txBody>
          <a:bodyPr/>
          <a:lstStyle/>
          <a:p>
            <a:r>
              <a:rPr lang="en-US" sz="1800" dirty="0">
                <a:effectLst/>
                <a:latin typeface="Calibri" panose="020F0502020204030204" pitchFamily="34" charset="0"/>
                <a:ea typeface="Calibri" panose="020F0502020204030204" pitchFamily="34" charset="0"/>
              </a:rPr>
              <a:t>The Java Remote Method Invocation (Java RMI) is a Java API that performs remote procedure calls (RPC).</a:t>
            </a:r>
          </a:p>
          <a:p>
            <a:endParaRPr lang="en-US" dirty="0"/>
          </a:p>
        </p:txBody>
      </p:sp>
      <p:pic>
        <p:nvPicPr>
          <p:cNvPr id="5" name="Picture 71" descr="A screen shot of a computer&#10;&#10;Description automatically generated">
            <a:extLst>
              <a:ext uri="{FF2B5EF4-FFF2-40B4-BE49-F238E27FC236}">
                <a16:creationId xmlns:a16="http://schemas.microsoft.com/office/drawing/2014/main" id="{B6B6AA3B-46DE-0DCB-C5D6-263357E71F36}"/>
              </a:ext>
            </a:extLst>
          </p:cNvPr>
          <p:cNvPicPr>
            <a:picLocks noGrp="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219825" y="1873076"/>
            <a:ext cx="5133975" cy="835608"/>
          </a:xfrm>
          <a:prstGeom prst="rect">
            <a:avLst/>
          </a:prstGeom>
          <a:ln>
            <a:noFill/>
          </a:ln>
          <a:effectLst>
            <a:outerShdw blurRad="292100" dist="139700" dir="2700000" algn="tl" rotWithShape="0">
              <a:srgbClr val="333333">
                <a:alpha val="65000"/>
              </a:srgbClr>
            </a:outerShdw>
          </a:effectLst>
        </p:spPr>
      </p:pic>
      <p:sp>
        <p:nvSpPr>
          <p:cNvPr id="7" name="مربع نص 6">
            <a:extLst>
              <a:ext uri="{FF2B5EF4-FFF2-40B4-BE49-F238E27FC236}">
                <a16:creationId xmlns:a16="http://schemas.microsoft.com/office/drawing/2014/main" id="{3201734E-07B8-4C85-A2D1-D9A114DF373D}"/>
              </a:ext>
            </a:extLst>
          </p:cNvPr>
          <p:cNvSpPr txBox="1"/>
          <p:nvPr/>
        </p:nvSpPr>
        <p:spPr>
          <a:xfrm>
            <a:off x="6219825" y="4149317"/>
            <a:ext cx="6094378" cy="671915"/>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Now let’s look at the Metasploit and search for any available exploit for it.</a:t>
            </a:r>
            <a:endParaRPr lang="en-US" sz="1600" dirty="0">
              <a:effectLst/>
              <a:latin typeface="Calibri" panose="020F0502020204030204" pitchFamily="34" charset="0"/>
              <a:ea typeface="Calibri" panose="020F0502020204030204" pitchFamily="34" charset="0"/>
            </a:endParaRPr>
          </a:p>
        </p:txBody>
      </p:sp>
      <p:pic>
        <p:nvPicPr>
          <p:cNvPr id="8" name="Picture 70" descr="A screenshot of a computer&#10;&#10;Description automatically generated">
            <a:extLst>
              <a:ext uri="{FF2B5EF4-FFF2-40B4-BE49-F238E27FC236}">
                <a16:creationId xmlns:a16="http://schemas.microsoft.com/office/drawing/2014/main" id="{8D025A9A-8764-F3EA-A009-BCE8640D30A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859" y="3604097"/>
            <a:ext cx="5364317" cy="18823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4751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لمحتوى 3">
            <a:extLst>
              <a:ext uri="{FF2B5EF4-FFF2-40B4-BE49-F238E27FC236}">
                <a16:creationId xmlns:a16="http://schemas.microsoft.com/office/drawing/2014/main" id="{378FF6BD-22B6-CCFF-452C-CF0F25A87F57}"/>
              </a:ext>
            </a:extLst>
          </p:cNvPr>
          <p:cNvSpPr>
            <a:spLocks noGrp="1"/>
          </p:cNvSpPr>
          <p:nvPr>
            <p:ph sz="quarter" idx="16"/>
          </p:nvPr>
        </p:nvSpPr>
        <p:spPr>
          <a:xfrm>
            <a:off x="606966" y="1775457"/>
            <a:ext cx="4900119" cy="2339343"/>
          </a:xfrm>
        </p:spPr>
        <p:txBody>
          <a:bodyPr>
            <a:normAutofit lnSpcReduction="10000"/>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Now we found these exploits and will use this </a:t>
            </a:r>
            <a:r>
              <a:rPr lang="en-US" sz="1800" u="sng" dirty="0">
                <a:effectLst/>
                <a:latin typeface="Calibri" panose="020F0502020204030204" pitchFamily="34" charset="0"/>
                <a:ea typeface="Calibri" panose="020F0502020204030204" pitchFamily="34" charset="0"/>
              </a:rPr>
              <a:t>exploit/multi/</a:t>
            </a:r>
            <a:r>
              <a:rPr lang="en-US" sz="1800" u="sng" dirty="0" err="1">
                <a:effectLst/>
                <a:latin typeface="Calibri" panose="020F0502020204030204" pitchFamily="34" charset="0"/>
                <a:ea typeface="Calibri" panose="020F0502020204030204" pitchFamily="34" charset="0"/>
              </a:rPr>
              <a:t>misc</a:t>
            </a:r>
            <a:r>
              <a:rPr lang="en-US" sz="1800" u="sng" dirty="0">
                <a:effectLst/>
                <a:latin typeface="Calibri" panose="020F0502020204030204" pitchFamily="34" charset="0"/>
                <a:ea typeface="Calibri" panose="020F0502020204030204" pitchFamily="34" charset="0"/>
              </a:rPr>
              <a:t>/</a:t>
            </a:r>
            <a:r>
              <a:rPr lang="en-US" sz="1800" u="sng" dirty="0" err="1">
                <a:effectLst/>
                <a:latin typeface="Calibri" panose="020F0502020204030204" pitchFamily="34" charset="0"/>
                <a:ea typeface="Calibri" panose="020F0502020204030204" pitchFamily="34" charset="0"/>
              </a:rPr>
              <a:t>java_rmi_server</a:t>
            </a:r>
            <a:r>
              <a:rPr lang="en-US" sz="1800" u="sng" dirty="0">
                <a:effectLst/>
                <a:latin typeface="Calibri" panose="020F0502020204030204" pitchFamily="34" charset="0"/>
                <a:ea typeface="Calibri" panose="020F0502020204030204" pitchFamily="34" charset="0"/>
              </a:rPr>
              <a:t>.</a:t>
            </a:r>
            <a:endParaRPr lang="en-US" sz="1800" dirty="0">
              <a:effectLst/>
              <a:latin typeface="Calibri" panose="020F0502020204030204" pitchFamily="34" charset="0"/>
              <a:ea typeface="Calibri" panose="020F0502020204030204" pitchFamily="34" charset="0"/>
            </a:endParaRP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We set the target </a:t>
            </a:r>
            <a:r>
              <a:rPr lang="en-US" sz="1800" dirty="0" err="1">
                <a:effectLst/>
                <a:latin typeface="Calibri" panose="020F0502020204030204" pitchFamily="34" charset="0"/>
                <a:ea typeface="Calibri" panose="020F0502020204030204" pitchFamily="34" charset="0"/>
              </a:rPr>
              <a:t>machineIP</a:t>
            </a:r>
            <a:r>
              <a:rPr lang="en-US" sz="1800" dirty="0">
                <a:effectLst/>
                <a:latin typeface="Calibri" panose="020F0502020204030204" pitchFamily="34" charset="0"/>
                <a:ea typeface="Calibri" panose="020F0502020204030204" pitchFamily="34" charset="0"/>
              </a:rPr>
              <a:t> and exploit.</a:t>
            </a:r>
          </a:p>
          <a:p>
            <a:pPr marL="0" marR="0">
              <a:lnSpc>
                <a:spcPct val="107000"/>
              </a:lnSpc>
              <a:spcAft>
                <a:spcPts val="800"/>
              </a:spcAft>
            </a:pPr>
            <a:endParaRPr lang="en-US" dirty="0">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And now we have remote control access on it.</a:t>
            </a:r>
          </a:p>
          <a:p>
            <a:pPr marL="0" marR="0">
              <a:lnSpc>
                <a:spcPct val="107000"/>
              </a:lnSpc>
              <a:spcAft>
                <a:spcPts val="800"/>
              </a:spcAft>
            </a:pPr>
            <a:endParaRPr lang="en-US" sz="1800" dirty="0">
              <a:effectLst/>
              <a:latin typeface="Calibri" panose="020F0502020204030204" pitchFamily="34" charset="0"/>
              <a:ea typeface="Calibri" panose="020F0502020204030204" pitchFamily="34" charset="0"/>
            </a:endParaRPr>
          </a:p>
          <a:p>
            <a:endParaRPr lang="en-US" dirty="0"/>
          </a:p>
        </p:txBody>
      </p:sp>
      <p:pic>
        <p:nvPicPr>
          <p:cNvPr id="5" name="Picture 69" descr="A computer code on a dark background&#10;&#10;Description automatically generated">
            <a:extLst>
              <a:ext uri="{FF2B5EF4-FFF2-40B4-BE49-F238E27FC236}">
                <a16:creationId xmlns:a16="http://schemas.microsoft.com/office/drawing/2014/main" id="{C3CCFDA1-7D5E-32E1-DAC0-66F756C434AB}"/>
              </a:ext>
            </a:extLst>
          </p:cNvPr>
          <p:cNvPicPr>
            <a:picLocks noGrp="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6363511" y="2439106"/>
            <a:ext cx="5133975" cy="10120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5910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60475CA-D260-51AC-362C-F454E0C624DA}"/>
              </a:ext>
            </a:extLst>
          </p:cNvPr>
          <p:cNvSpPr>
            <a:spLocks noGrp="1"/>
          </p:cNvSpPr>
          <p:nvPr>
            <p:ph type="title"/>
          </p:nvPr>
        </p:nvSpPr>
        <p:spPr>
          <a:xfrm>
            <a:off x="838200" y="550586"/>
            <a:ext cx="10515600" cy="1325563"/>
          </a:xfrm>
        </p:spPr>
        <p:txBody>
          <a:bodyPr/>
          <a:lstStyle/>
          <a:p>
            <a:pPr algn="l"/>
            <a:r>
              <a:rPr lang="en-US" b="1" cap="none" dirty="0">
                <a:solidFill>
                  <a:srgbClr val="00B050"/>
                </a:solidFill>
              </a:rPr>
              <a:t>Mitigation</a:t>
            </a:r>
            <a:endParaRPr lang="en-US" b="1" dirty="0">
              <a:solidFill>
                <a:srgbClr val="00B050"/>
              </a:solidFill>
            </a:endParaRPr>
          </a:p>
        </p:txBody>
      </p:sp>
      <p:sp>
        <p:nvSpPr>
          <p:cNvPr id="3" name="عنصر نائب للمحتوى 2">
            <a:extLst>
              <a:ext uri="{FF2B5EF4-FFF2-40B4-BE49-F238E27FC236}">
                <a16:creationId xmlns:a16="http://schemas.microsoft.com/office/drawing/2014/main" id="{4A14F8B2-739D-A203-6F18-53E4D9C8D27F}"/>
              </a:ext>
            </a:extLst>
          </p:cNvPr>
          <p:cNvSpPr>
            <a:spLocks noGrp="1"/>
          </p:cNvSpPr>
          <p:nvPr>
            <p:ph sz="quarter" idx="15"/>
          </p:nvPr>
        </p:nvSpPr>
        <p:spPr>
          <a:xfrm>
            <a:off x="873868" y="2296556"/>
            <a:ext cx="10270787" cy="1638671"/>
          </a:xfrm>
        </p:spPr>
        <p:txBody>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To secure a Java RMI server, consider the following measures: </a:t>
            </a:r>
          </a:p>
          <a:p>
            <a:pPr marL="0" marR="0">
              <a:lnSpc>
                <a:spcPct val="107000"/>
              </a:lnSpc>
              <a:spcAft>
                <a:spcPts val="800"/>
              </a:spcAft>
            </a:pPr>
            <a:r>
              <a:rPr lang="en-US" sz="1800" b="1" dirty="0">
                <a:effectLst/>
                <a:latin typeface="Calibri" panose="020F0502020204030204" pitchFamily="34" charset="0"/>
                <a:ea typeface="Calibri" panose="020F0502020204030204" pitchFamily="34" charset="0"/>
              </a:rPr>
              <a:t>Regularly update the Java Runtime Environment (JRE)</a:t>
            </a:r>
            <a:r>
              <a:rPr lang="en-US" sz="1800" dirty="0">
                <a:effectLst/>
                <a:latin typeface="Calibri" panose="020F0502020204030204" pitchFamily="34" charset="0"/>
                <a:ea typeface="Calibri" panose="020F0502020204030204" pitchFamily="34" charset="0"/>
              </a:rPr>
              <a:t> to apply the latest security patches.</a:t>
            </a:r>
          </a:p>
          <a:p>
            <a:pPr marL="0" marR="0">
              <a:lnSpc>
                <a:spcPct val="107000"/>
              </a:lnSpc>
              <a:spcAft>
                <a:spcPts val="800"/>
              </a:spcAft>
            </a:pPr>
            <a:r>
              <a:rPr lang="en-US" sz="1800" b="1" dirty="0">
                <a:effectLst/>
                <a:latin typeface="Calibri" panose="020F0502020204030204" pitchFamily="34" charset="0"/>
                <a:ea typeface="Calibri" panose="020F0502020204030204" pitchFamily="34" charset="0"/>
              </a:rPr>
              <a:t>Implement strong authentication</a:t>
            </a:r>
            <a:r>
              <a:rPr lang="en-US" sz="1800" dirty="0">
                <a:effectLst/>
                <a:latin typeface="Calibri" panose="020F0502020204030204" pitchFamily="34" charset="0"/>
                <a:ea typeface="Calibri" panose="020F0502020204030204" pitchFamily="34" charset="0"/>
              </a:rPr>
              <a:t> to ensure that only authorized clients can access the server.</a:t>
            </a:r>
          </a:p>
          <a:p>
            <a:endParaRPr lang="en-US" dirty="0"/>
          </a:p>
        </p:txBody>
      </p:sp>
    </p:spTree>
    <p:extLst>
      <p:ext uri="{BB962C8B-B14F-4D97-AF65-F5344CB8AC3E}">
        <p14:creationId xmlns:p14="http://schemas.microsoft.com/office/powerpoint/2010/main" val="3934526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6CEDE72-F3F0-5C9C-A89B-F1B2BE750559}"/>
              </a:ext>
            </a:extLst>
          </p:cNvPr>
          <p:cNvSpPr>
            <a:spLocks noGrp="1"/>
          </p:cNvSpPr>
          <p:nvPr>
            <p:ph type="title"/>
          </p:nvPr>
        </p:nvSpPr>
        <p:spPr/>
        <p:txBody>
          <a:bodyPr/>
          <a:lstStyle/>
          <a:p>
            <a:pPr algn="l"/>
            <a:r>
              <a:rPr lang="en-US" sz="2400" b="1" cap="none" dirty="0">
                <a:solidFill>
                  <a:srgbClr val="FF0000"/>
                </a:solidFill>
              </a:rPr>
              <a:t>12. Detected Backdoor In IRC On Port 6667 (Not Exploited):</a:t>
            </a:r>
          </a:p>
        </p:txBody>
      </p:sp>
      <p:sp>
        <p:nvSpPr>
          <p:cNvPr id="3" name="عنصر نائب للمحتوى 2">
            <a:extLst>
              <a:ext uri="{FF2B5EF4-FFF2-40B4-BE49-F238E27FC236}">
                <a16:creationId xmlns:a16="http://schemas.microsoft.com/office/drawing/2014/main" id="{F1EBA277-1CF2-6D9A-AA47-69AAF3398B17}"/>
              </a:ext>
            </a:extLst>
          </p:cNvPr>
          <p:cNvSpPr>
            <a:spLocks noGrp="1"/>
          </p:cNvSpPr>
          <p:nvPr>
            <p:ph sz="quarter" idx="15"/>
          </p:nvPr>
        </p:nvSpPr>
        <p:spPr>
          <a:xfrm>
            <a:off x="838200" y="1790329"/>
            <a:ext cx="5134335" cy="1490694"/>
          </a:xfrm>
        </p:spPr>
        <p:txBody>
          <a:bodyPr/>
          <a:lstStyle/>
          <a:p>
            <a:r>
              <a:rPr lang="en-US" sz="1800" dirty="0">
                <a:effectLst/>
                <a:latin typeface="Calibri" panose="020F0502020204030204" pitchFamily="34" charset="0"/>
                <a:ea typeface="Calibri" panose="020F0502020204030204" pitchFamily="34" charset="0"/>
              </a:rPr>
              <a:t>In this part, we will talk about a vulnerability service that is called </a:t>
            </a:r>
            <a:r>
              <a:rPr lang="en-US" sz="1800" dirty="0" err="1">
                <a:effectLst/>
                <a:latin typeface="Calibri" panose="020F0502020204030204" pitchFamily="34" charset="0"/>
                <a:ea typeface="Calibri" panose="020F0502020204030204" pitchFamily="34" charset="0"/>
              </a:rPr>
              <a:t>unrealircd</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Unrealircd</a:t>
            </a:r>
            <a:r>
              <a:rPr lang="en-US" sz="1800" dirty="0">
                <a:effectLst/>
                <a:latin typeface="Calibri" panose="020F0502020204030204" pitchFamily="34" charset="0"/>
                <a:ea typeface="Calibri" panose="020F0502020204030204" pitchFamily="34" charset="0"/>
              </a:rPr>
              <a:t> is the </a:t>
            </a:r>
            <a:r>
              <a:rPr lang="en-US" sz="1800" dirty="0" err="1">
                <a:effectLst/>
                <a:latin typeface="Calibri" panose="020F0502020204030204" pitchFamily="34" charset="0"/>
                <a:ea typeface="Calibri" panose="020F0502020204030204" pitchFamily="34" charset="0"/>
              </a:rPr>
              <a:t>irc</a:t>
            </a:r>
            <a:r>
              <a:rPr lang="en-US" sz="1800" dirty="0">
                <a:effectLst/>
                <a:latin typeface="Calibri" panose="020F0502020204030204" pitchFamily="34" charset="0"/>
                <a:ea typeface="Calibri" panose="020F0502020204030204" pitchFamily="34" charset="0"/>
              </a:rPr>
              <a:t> server. The version at that time was a backdoored.</a:t>
            </a:r>
          </a:p>
          <a:p>
            <a:endParaRPr lang="en-US" dirty="0"/>
          </a:p>
        </p:txBody>
      </p:sp>
      <p:pic>
        <p:nvPicPr>
          <p:cNvPr id="5" name="Picture 77" descr="A computer screen with white text&#10;&#10;Description automatically generated">
            <a:extLst>
              <a:ext uri="{FF2B5EF4-FFF2-40B4-BE49-F238E27FC236}">
                <a16:creationId xmlns:a16="http://schemas.microsoft.com/office/drawing/2014/main" id="{18207698-7342-4C86-E8E9-96AE47DCA668}"/>
              </a:ext>
            </a:extLst>
          </p:cNvPr>
          <p:cNvPicPr>
            <a:picLocks noGrp="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219825" y="1883147"/>
            <a:ext cx="5133975" cy="1132567"/>
          </a:xfrm>
          <a:prstGeom prst="rect">
            <a:avLst/>
          </a:prstGeom>
          <a:ln>
            <a:noFill/>
          </a:ln>
          <a:effectLst>
            <a:outerShdw blurRad="292100" dist="139700" dir="2700000" algn="tl" rotWithShape="0">
              <a:srgbClr val="333333">
                <a:alpha val="65000"/>
              </a:srgbClr>
            </a:outerShdw>
          </a:effectLst>
        </p:spPr>
      </p:pic>
      <p:sp>
        <p:nvSpPr>
          <p:cNvPr id="7" name="مربع نص 6">
            <a:extLst>
              <a:ext uri="{FF2B5EF4-FFF2-40B4-BE49-F238E27FC236}">
                <a16:creationId xmlns:a16="http://schemas.microsoft.com/office/drawing/2014/main" id="{7BE23E2A-BEDE-1E89-D930-0D97827CA62E}"/>
              </a:ext>
            </a:extLst>
          </p:cNvPr>
          <p:cNvSpPr txBox="1"/>
          <p:nvPr/>
        </p:nvSpPr>
        <p:spPr>
          <a:xfrm>
            <a:off x="6089765" y="3736105"/>
            <a:ext cx="6096000" cy="2036968"/>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IRC is short for Internet relay chat, the most famous chat system. IRC works on application layer that serve communication in text.</a:t>
            </a:r>
            <a:endParaRPr lang="en-US" sz="1600" dirty="0">
              <a:effectLst/>
              <a:latin typeface="Calibri" panose="020F0502020204030204" pitchFamily="34" charset="0"/>
              <a:ea typeface="Calibri" panose="020F0502020204030204" pitchFamily="34" charset="0"/>
            </a:endParaRP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The standard port is TCP 6667.</a:t>
            </a:r>
            <a:endParaRPr lang="en-US" sz="16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Now as usual we’re going to open Metasploit and search for any available exploits for it in </a:t>
            </a:r>
            <a:r>
              <a:rPr lang="en-US" sz="1800" dirty="0" err="1">
                <a:effectLst/>
                <a:latin typeface="Calibri" panose="020F0502020204030204" pitchFamily="34" charset="0"/>
                <a:ea typeface="Calibri" panose="020F0502020204030204" pitchFamily="34" charset="0"/>
              </a:rPr>
              <a:t>msf</a:t>
            </a:r>
            <a:r>
              <a:rPr lang="en-US" sz="1800" dirty="0">
                <a:effectLst/>
                <a:latin typeface="Calibri" panose="020F0502020204030204" pitchFamily="34" charset="0"/>
                <a:ea typeface="Calibri" panose="020F0502020204030204" pitchFamily="34" charset="0"/>
              </a:rPr>
              <a:t>.</a:t>
            </a:r>
            <a:endParaRPr lang="en-US" dirty="0"/>
          </a:p>
        </p:txBody>
      </p:sp>
      <p:pic>
        <p:nvPicPr>
          <p:cNvPr id="8" name="Picture 76" descr="A screen shot of a computer&#10;&#10;Description automatically generated">
            <a:extLst>
              <a:ext uri="{FF2B5EF4-FFF2-40B4-BE49-F238E27FC236}">
                <a16:creationId xmlns:a16="http://schemas.microsoft.com/office/drawing/2014/main" id="{A50BDE0D-EA43-EFFE-6C61-BD75A0C0FF3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281023"/>
            <a:ext cx="5029200" cy="26898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7685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عنصر نائب للمحتوى 6">
            <a:extLst>
              <a:ext uri="{FF2B5EF4-FFF2-40B4-BE49-F238E27FC236}">
                <a16:creationId xmlns:a16="http://schemas.microsoft.com/office/drawing/2014/main" id="{E096A957-A45C-9679-E071-9BEFF4B6E096}"/>
              </a:ext>
            </a:extLst>
          </p:cNvPr>
          <p:cNvSpPr>
            <a:spLocks noGrp="1"/>
          </p:cNvSpPr>
          <p:nvPr>
            <p:ph sz="quarter" idx="13"/>
          </p:nvPr>
        </p:nvSpPr>
        <p:spPr>
          <a:xfrm>
            <a:off x="311285" y="1232706"/>
            <a:ext cx="5212079" cy="4137189"/>
          </a:xfrm>
        </p:spPr>
        <p:txBody>
          <a:bodyPr>
            <a:normAutofit/>
          </a:bodyPr>
          <a:lstStyle/>
          <a:p>
            <a:r>
              <a:rPr lang="en-US" sz="3600" dirty="0"/>
              <a:t>It is the table That we are show is represented at most common vulnerability of the metasploitable 2 machine.</a:t>
            </a:r>
          </a:p>
        </p:txBody>
      </p:sp>
      <p:graphicFrame>
        <p:nvGraphicFramePr>
          <p:cNvPr id="10" name="عنصر نائب للمحتوى 9">
            <a:extLst>
              <a:ext uri="{FF2B5EF4-FFF2-40B4-BE49-F238E27FC236}">
                <a16:creationId xmlns:a16="http://schemas.microsoft.com/office/drawing/2014/main" id="{C4B02E94-DCE2-209C-3ACD-BB5205B106D9}"/>
              </a:ext>
            </a:extLst>
          </p:cNvPr>
          <p:cNvGraphicFramePr>
            <a:graphicFrameLocks noGrp="1"/>
          </p:cNvGraphicFramePr>
          <p:nvPr>
            <p:ph sz="quarter" idx="14"/>
            <p:extLst>
              <p:ext uri="{D42A27DB-BD31-4B8C-83A1-F6EECF244321}">
                <p14:modId xmlns:p14="http://schemas.microsoft.com/office/powerpoint/2010/main" val="852850023"/>
              </p:ext>
            </p:extLst>
          </p:nvPr>
        </p:nvGraphicFramePr>
        <p:xfrm>
          <a:off x="5389123" y="693483"/>
          <a:ext cx="6321356" cy="5215636"/>
        </p:xfrm>
        <a:graphic>
          <a:graphicData uri="http://schemas.openxmlformats.org/drawingml/2006/table">
            <a:tbl>
              <a:tblPr firstRow="1" bandRow="1">
                <a:tableStyleId>{7E9639D4-E3E2-4D34-9284-5A2195B3D0D7}</a:tableStyleId>
              </a:tblPr>
              <a:tblGrid>
                <a:gridCol w="1031132">
                  <a:extLst>
                    <a:ext uri="{9D8B030D-6E8A-4147-A177-3AD203B41FA5}">
                      <a16:colId xmlns:a16="http://schemas.microsoft.com/office/drawing/2014/main" val="2618815788"/>
                    </a:ext>
                  </a:extLst>
                </a:gridCol>
                <a:gridCol w="2129546">
                  <a:extLst>
                    <a:ext uri="{9D8B030D-6E8A-4147-A177-3AD203B41FA5}">
                      <a16:colId xmlns:a16="http://schemas.microsoft.com/office/drawing/2014/main" val="1864986511"/>
                    </a:ext>
                  </a:extLst>
                </a:gridCol>
                <a:gridCol w="1580339">
                  <a:extLst>
                    <a:ext uri="{9D8B030D-6E8A-4147-A177-3AD203B41FA5}">
                      <a16:colId xmlns:a16="http://schemas.microsoft.com/office/drawing/2014/main" val="665728613"/>
                    </a:ext>
                  </a:extLst>
                </a:gridCol>
                <a:gridCol w="1580339">
                  <a:extLst>
                    <a:ext uri="{9D8B030D-6E8A-4147-A177-3AD203B41FA5}">
                      <a16:colId xmlns:a16="http://schemas.microsoft.com/office/drawing/2014/main" val="3364054132"/>
                    </a:ext>
                  </a:extLst>
                </a:gridCol>
              </a:tblGrid>
              <a:tr h="370840">
                <a:tc>
                  <a:txBody>
                    <a:bodyPr/>
                    <a:lstStyle/>
                    <a:p>
                      <a:pPr marL="0" marR="0">
                        <a:lnSpc>
                          <a:spcPct val="107000"/>
                        </a:lnSpc>
                        <a:spcAft>
                          <a:spcPts val="800"/>
                        </a:spcAft>
                      </a:pPr>
                      <a:r>
                        <a:rPr lang="en-US" sz="2000" b="1" dirty="0">
                          <a:solidFill>
                            <a:srgbClr val="7030A0"/>
                          </a:solidFill>
                          <a:effectLst/>
                          <a:latin typeface="Calibri" panose="020F0502020204030204" pitchFamily="34" charset="0"/>
                          <a:ea typeface="Calibri" panose="020F0502020204030204" pitchFamily="34" charset="0"/>
                        </a:rPr>
                        <a:t>No</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rgbClr val="7030A0"/>
                          </a:solidFill>
                          <a:effectLst/>
                          <a:latin typeface="Calibri" panose="020F0502020204030204" pitchFamily="34" charset="0"/>
                          <a:ea typeface="Calibri" panose="020F0502020204030204" pitchFamily="34" charset="0"/>
                        </a:rPr>
                        <a:t>Vulnerability</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Risk</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Testing scale</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412204291"/>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1)</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SMTP (port 25/tcp)</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rPr>
                        <a:t>Medium</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C000"/>
                    </a:solidFill>
                  </a:tcPr>
                </a:tc>
                <a:tc>
                  <a:txBody>
                    <a:bodyPr/>
                    <a:lstStyle/>
                    <a:p>
                      <a:pPr marL="0" marR="0">
                        <a:lnSpc>
                          <a:spcPct val="107000"/>
                        </a:lnSpc>
                        <a:spcAft>
                          <a:spcPts val="800"/>
                        </a:spcAft>
                      </a:pPr>
                      <a:r>
                        <a:rPr lang="en-US" sz="1600" b="1">
                          <a:solidFill>
                            <a:srgbClr val="0D0D0D"/>
                          </a:solidFill>
                          <a:effectLst/>
                          <a:latin typeface="Calibri" panose="020F0502020204030204" pitchFamily="34" charset="0"/>
                          <a:ea typeface="Calibri" panose="020F0502020204030204" pitchFamily="34" charset="0"/>
                        </a:rPr>
                        <a:t>Exploited</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831904358"/>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2)</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dirty="0">
                          <a:effectLst/>
                          <a:latin typeface="Calibri" panose="020F0502020204030204" pitchFamily="34" charset="0"/>
                          <a:ea typeface="Calibri" panose="020F0502020204030204" pitchFamily="34" charset="0"/>
                        </a:rPr>
                        <a:t>HTTP (port 80/</a:t>
                      </a:r>
                      <a:r>
                        <a:rPr lang="en-US" sz="1200" b="1" dirty="0" err="1">
                          <a:effectLst/>
                          <a:latin typeface="Calibri" panose="020F0502020204030204" pitchFamily="34" charset="0"/>
                          <a:ea typeface="Calibri" panose="020F0502020204030204" pitchFamily="34" charset="0"/>
                        </a:rPr>
                        <a:t>tcp</a:t>
                      </a:r>
                      <a:r>
                        <a:rPr lang="en-US" sz="1200" b="1" dirty="0">
                          <a:effectLst/>
                          <a:latin typeface="Calibri" panose="020F0502020204030204" pitchFamily="34" charset="0"/>
                          <a:ea typeface="Calibri" panose="020F0502020204030204" pitchFamily="34" charset="0"/>
                        </a:rPr>
                        <a:t>)</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800" b="1" dirty="0">
                          <a:solidFill>
                            <a:srgbClr val="000000"/>
                          </a:solidFill>
                          <a:effectLst/>
                          <a:latin typeface="Calibri" panose="020F0502020204030204" pitchFamily="34" charset="0"/>
                          <a:ea typeface="Calibri" panose="020F0502020204030204" pitchFamily="34" charset="0"/>
                        </a:rPr>
                        <a:t>Medium</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C000"/>
                    </a:solidFill>
                  </a:tcPr>
                </a:tc>
                <a:tc>
                  <a:txBody>
                    <a:bodyPr/>
                    <a:lstStyle/>
                    <a:p>
                      <a:pPr marL="0" marR="0">
                        <a:lnSpc>
                          <a:spcPct val="107000"/>
                        </a:lnSpc>
                        <a:spcAft>
                          <a:spcPts val="800"/>
                        </a:spcAft>
                      </a:pPr>
                      <a:r>
                        <a:rPr lang="en-US" sz="1600" b="1">
                          <a:solidFill>
                            <a:srgbClr val="0D0D0D"/>
                          </a:solidFill>
                          <a:effectLst/>
                          <a:latin typeface="Calibri" panose="020F0502020204030204" pitchFamily="34" charset="0"/>
                          <a:ea typeface="Calibri" panose="020F0502020204030204" pitchFamily="34" charset="0"/>
                        </a:rPr>
                        <a:t>Exploited</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378478278"/>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3)</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VNC (port 5900/tcp)</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rPr>
                        <a:t>High</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0000"/>
                    </a:solidFill>
                  </a:tcPr>
                </a:tc>
                <a:tc>
                  <a:txBody>
                    <a:bodyPr/>
                    <a:lstStyle/>
                    <a:p>
                      <a:pPr marL="0" marR="0">
                        <a:lnSpc>
                          <a:spcPct val="107000"/>
                        </a:lnSpc>
                        <a:spcAft>
                          <a:spcPts val="800"/>
                        </a:spcAft>
                      </a:pPr>
                      <a:r>
                        <a:rPr lang="en-US" sz="1600" b="1">
                          <a:solidFill>
                            <a:srgbClr val="0D0D0D"/>
                          </a:solidFill>
                          <a:effectLst/>
                          <a:latin typeface="Calibri" panose="020F0502020204030204" pitchFamily="34" charset="0"/>
                          <a:ea typeface="Calibri" panose="020F0502020204030204" pitchFamily="34" charset="0"/>
                        </a:rPr>
                        <a:t>Exploited</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866462665"/>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4)</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MySQL (port 3306/tcp)</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rPr>
                        <a:t>High</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0000"/>
                    </a:solidFill>
                  </a:tcPr>
                </a:tc>
                <a:tc>
                  <a:txBody>
                    <a:bodyPr/>
                    <a:lstStyle/>
                    <a:p>
                      <a:pPr marL="0" marR="0">
                        <a:lnSpc>
                          <a:spcPct val="107000"/>
                        </a:lnSpc>
                        <a:spcAft>
                          <a:spcPts val="800"/>
                        </a:spcAft>
                      </a:pPr>
                      <a:r>
                        <a:rPr lang="en-US" sz="1600" b="1">
                          <a:solidFill>
                            <a:srgbClr val="0D0D0D"/>
                          </a:solidFill>
                          <a:effectLst/>
                          <a:latin typeface="Calibri" panose="020F0502020204030204" pitchFamily="34" charset="0"/>
                          <a:ea typeface="Calibri" panose="020F0502020204030204" pitchFamily="34" charset="0"/>
                        </a:rPr>
                        <a:t>Exploited</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96984007"/>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5)</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PostgreSQL (port 5432/tcp)</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rPr>
                        <a:t>High</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0000"/>
                    </a:solidFill>
                  </a:tcPr>
                </a:tc>
                <a:tc>
                  <a:txBody>
                    <a:bodyPr/>
                    <a:lstStyle/>
                    <a:p>
                      <a:pPr marL="0" marR="0">
                        <a:lnSpc>
                          <a:spcPct val="107000"/>
                        </a:lnSpc>
                        <a:spcAft>
                          <a:spcPts val="800"/>
                        </a:spcAft>
                      </a:pPr>
                      <a:r>
                        <a:rPr lang="en-US" sz="1600" b="1">
                          <a:solidFill>
                            <a:srgbClr val="0D0D0D"/>
                          </a:solidFill>
                          <a:effectLst/>
                          <a:latin typeface="Calibri" panose="020F0502020204030204" pitchFamily="34" charset="0"/>
                          <a:ea typeface="Calibri" panose="020F0502020204030204" pitchFamily="34" charset="0"/>
                        </a:rPr>
                        <a:t>Exploited</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501472041"/>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6)</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FTP (port 21/tcp)</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rPr>
                        <a:t>High</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0000"/>
                    </a:solidFill>
                  </a:tcPr>
                </a:tc>
                <a:tc>
                  <a:txBody>
                    <a:bodyPr/>
                    <a:lstStyle/>
                    <a:p>
                      <a:pPr marL="0" marR="0">
                        <a:lnSpc>
                          <a:spcPct val="107000"/>
                        </a:lnSpc>
                        <a:spcAft>
                          <a:spcPts val="800"/>
                        </a:spcAft>
                      </a:pPr>
                      <a:r>
                        <a:rPr lang="en-US" sz="1600" b="1">
                          <a:solidFill>
                            <a:srgbClr val="0D0D0D"/>
                          </a:solidFill>
                          <a:effectLst/>
                          <a:latin typeface="Calibri" panose="020F0502020204030204" pitchFamily="34" charset="0"/>
                          <a:ea typeface="Calibri" panose="020F0502020204030204" pitchFamily="34" charset="0"/>
                        </a:rPr>
                        <a:t>Exploited</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9940800"/>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7)</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SSH (port 22/tcp)</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800" b="1" dirty="0">
                          <a:solidFill>
                            <a:srgbClr val="000000"/>
                          </a:solidFill>
                          <a:effectLst/>
                          <a:latin typeface="Calibri" panose="020F0502020204030204" pitchFamily="34" charset="0"/>
                          <a:ea typeface="Calibri" panose="020F0502020204030204" pitchFamily="34" charset="0"/>
                        </a:rPr>
                        <a:t>Medium</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C000"/>
                    </a:solidFill>
                  </a:tcPr>
                </a:tc>
                <a:tc>
                  <a:txBody>
                    <a:bodyPr/>
                    <a:lstStyle/>
                    <a:p>
                      <a:pPr marL="0" marR="0">
                        <a:lnSpc>
                          <a:spcPct val="107000"/>
                        </a:lnSpc>
                        <a:spcAft>
                          <a:spcPts val="800"/>
                        </a:spcAft>
                      </a:pPr>
                      <a:r>
                        <a:rPr lang="en-US" sz="1600" b="1">
                          <a:solidFill>
                            <a:srgbClr val="0D0D0D"/>
                          </a:solidFill>
                          <a:effectLst/>
                          <a:latin typeface="Calibri" panose="020F0502020204030204" pitchFamily="34" charset="0"/>
                          <a:ea typeface="Calibri" panose="020F0502020204030204" pitchFamily="34" charset="0"/>
                        </a:rPr>
                        <a:t>Exploited</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56523899"/>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8)</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Telnet (port 23/tcp)</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rPr>
                        <a:t>High</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0000"/>
                    </a:solidFill>
                  </a:tcPr>
                </a:tc>
                <a:tc>
                  <a:txBody>
                    <a:bodyPr/>
                    <a:lstStyle/>
                    <a:p>
                      <a:pPr marL="0" marR="0">
                        <a:lnSpc>
                          <a:spcPct val="107000"/>
                        </a:lnSpc>
                        <a:spcAft>
                          <a:spcPts val="800"/>
                        </a:spcAft>
                      </a:pPr>
                      <a:r>
                        <a:rPr lang="en-US" sz="1600" b="1">
                          <a:solidFill>
                            <a:srgbClr val="0D0D0D"/>
                          </a:solidFill>
                          <a:effectLst/>
                          <a:latin typeface="Calibri" panose="020F0502020204030204" pitchFamily="34" charset="0"/>
                          <a:ea typeface="Calibri" panose="020F0502020204030204" pitchFamily="34" charset="0"/>
                        </a:rPr>
                        <a:t>Exploited</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126585053"/>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9)</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Apache Tomcat (port 8180/tcp)</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chemeClr val="tx1"/>
                          </a:solidFill>
                          <a:effectLst/>
                          <a:latin typeface="Calibri" panose="020F0502020204030204" pitchFamily="34" charset="0"/>
                          <a:ea typeface="Calibri" panose="020F0502020204030204" pitchFamily="34" charset="0"/>
                        </a:rPr>
                        <a:t>Critical</a:t>
                      </a:r>
                      <a:endParaRPr lang="en-US" sz="1100" dirty="0">
                        <a:solidFill>
                          <a:schemeClr val="tx1"/>
                        </a:solidFill>
                        <a:effectLst/>
                        <a:latin typeface="Calibri" panose="020F0502020204030204" pitchFamily="34" charset="0"/>
                        <a:ea typeface="Calibri" panose="020F0502020204030204" pitchFamily="34" charset="0"/>
                      </a:endParaRPr>
                    </a:p>
                  </a:txBody>
                  <a:tcPr marL="68580" marR="68580" marT="0" marB="0">
                    <a:solidFill>
                      <a:srgbClr val="C00000"/>
                    </a:solidFill>
                  </a:tcPr>
                </a:tc>
                <a:tc>
                  <a:txBody>
                    <a:bodyPr/>
                    <a:lstStyle/>
                    <a:p>
                      <a:pPr marL="0" marR="0">
                        <a:lnSpc>
                          <a:spcPct val="107000"/>
                        </a:lnSpc>
                        <a:spcAft>
                          <a:spcPts val="800"/>
                        </a:spcAft>
                      </a:pPr>
                      <a:r>
                        <a:rPr lang="en-US" sz="1600" b="1" dirty="0">
                          <a:solidFill>
                            <a:srgbClr val="0D0D0D"/>
                          </a:solidFill>
                          <a:effectLst/>
                          <a:latin typeface="Calibri" panose="020F0502020204030204" pitchFamily="34" charset="0"/>
                          <a:ea typeface="Calibri" panose="020F0502020204030204" pitchFamily="34" charset="0"/>
                        </a:rPr>
                        <a:t>Exploited</a:t>
                      </a:r>
                      <a:endParaRPr lang="en-US"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74271726"/>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10)</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Samba smbd 3.X (port 139/tcp)</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rPr>
                        <a:t>High</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0000"/>
                    </a:solidFill>
                  </a:tcPr>
                </a:tc>
                <a:tc>
                  <a:txBody>
                    <a:bodyPr/>
                    <a:lstStyle/>
                    <a:p>
                      <a:pPr marL="0" marR="0">
                        <a:lnSpc>
                          <a:spcPct val="107000"/>
                        </a:lnSpc>
                        <a:spcAft>
                          <a:spcPts val="800"/>
                        </a:spcAft>
                      </a:pPr>
                      <a:r>
                        <a:rPr lang="en-US" sz="1600" b="1">
                          <a:solidFill>
                            <a:srgbClr val="0D0D0D"/>
                          </a:solidFill>
                          <a:effectLst/>
                          <a:latin typeface="Calibri" panose="020F0502020204030204" pitchFamily="34" charset="0"/>
                          <a:ea typeface="Calibri" panose="020F0502020204030204" pitchFamily="34" charset="0"/>
                        </a:rPr>
                        <a:t>Exploited</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190671469"/>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11)</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Java RMI Server (Remote Method Invocation)</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rPr>
                        <a:t>High</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0000"/>
                    </a:solidFill>
                  </a:tcPr>
                </a:tc>
                <a:tc>
                  <a:txBody>
                    <a:bodyPr/>
                    <a:lstStyle/>
                    <a:p>
                      <a:pPr marL="0" marR="0">
                        <a:lnSpc>
                          <a:spcPct val="107000"/>
                        </a:lnSpc>
                        <a:spcAft>
                          <a:spcPts val="800"/>
                        </a:spcAft>
                      </a:pPr>
                      <a:r>
                        <a:rPr lang="en-US" sz="1600" b="1">
                          <a:solidFill>
                            <a:srgbClr val="0D0D0D"/>
                          </a:solidFill>
                          <a:effectLst/>
                          <a:latin typeface="Calibri" panose="020F0502020204030204" pitchFamily="34" charset="0"/>
                          <a:ea typeface="Calibri" panose="020F0502020204030204" pitchFamily="34" charset="0"/>
                        </a:rPr>
                        <a:t>Exploited</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252971697"/>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12)</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Backdoor in IRC (port 6667/tcp)</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rPr>
                        <a:t>High</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0000"/>
                    </a:solidFill>
                  </a:tcPr>
                </a:tc>
                <a:tc>
                  <a:txBody>
                    <a:bodyPr/>
                    <a:lstStyle/>
                    <a:p>
                      <a:pPr marL="0" marR="0">
                        <a:lnSpc>
                          <a:spcPct val="107000"/>
                        </a:lnSpc>
                        <a:spcAft>
                          <a:spcPts val="800"/>
                        </a:spcAft>
                      </a:pPr>
                      <a:r>
                        <a:rPr lang="en-US" sz="1600" b="1">
                          <a:solidFill>
                            <a:srgbClr val="0D0D0D"/>
                          </a:solidFill>
                          <a:effectLst/>
                          <a:latin typeface="Calibri" panose="020F0502020204030204" pitchFamily="34" charset="0"/>
                          <a:ea typeface="Calibri" panose="020F0502020204030204" pitchFamily="34" charset="0"/>
                        </a:rPr>
                        <a:t>Not Exploited</a:t>
                      </a:r>
                      <a:endParaRPr lang="en-US"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077108324"/>
                  </a:ext>
                </a:extLst>
              </a:tr>
              <a:tr h="370840">
                <a:tc>
                  <a:txBody>
                    <a:bodyPr/>
                    <a:lstStyle/>
                    <a:p>
                      <a:pPr marL="0" marR="0">
                        <a:lnSpc>
                          <a:spcPct val="107000"/>
                        </a:lnSpc>
                        <a:spcAft>
                          <a:spcPts val="800"/>
                        </a:spcAft>
                      </a:pPr>
                      <a:r>
                        <a:rPr lang="en-US" sz="2000" b="1">
                          <a:solidFill>
                            <a:srgbClr val="7030A0"/>
                          </a:solidFill>
                          <a:effectLst/>
                          <a:latin typeface="Calibri" panose="020F0502020204030204" pitchFamily="34" charset="0"/>
                          <a:ea typeface="Calibri" panose="020F0502020204030204" pitchFamily="34" charset="0"/>
                        </a:rPr>
                        <a:t>13)</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1200" b="1">
                          <a:effectLst/>
                          <a:latin typeface="Calibri" panose="020F0502020204030204" pitchFamily="34" charset="0"/>
                          <a:ea typeface="Calibri" panose="020F0502020204030204" pitchFamily="34" charset="0"/>
                        </a:rPr>
                        <a:t>Bindshell (port 1524/tcp)</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rPr>
                        <a:t>High</a:t>
                      </a:r>
                      <a:endParaRPr lang="en-US" sz="1100" dirty="0">
                        <a:effectLst/>
                        <a:latin typeface="Calibri" panose="020F0502020204030204" pitchFamily="34" charset="0"/>
                        <a:ea typeface="Calibri" panose="020F0502020204030204" pitchFamily="34" charset="0"/>
                      </a:endParaRPr>
                    </a:p>
                  </a:txBody>
                  <a:tcPr marL="68580" marR="68580" marT="0" marB="0">
                    <a:solidFill>
                      <a:srgbClr val="FF0000"/>
                    </a:solidFill>
                  </a:tcPr>
                </a:tc>
                <a:tc>
                  <a:txBody>
                    <a:bodyPr/>
                    <a:lstStyle/>
                    <a:p>
                      <a:pPr marL="0" marR="0">
                        <a:lnSpc>
                          <a:spcPct val="107000"/>
                        </a:lnSpc>
                        <a:spcAft>
                          <a:spcPts val="800"/>
                        </a:spcAft>
                      </a:pPr>
                      <a:r>
                        <a:rPr lang="en-US" sz="1600" b="1" dirty="0">
                          <a:solidFill>
                            <a:srgbClr val="0D0D0D"/>
                          </a:solidFill>
                          <a:effectLst/>
                          <a:latin typeface="Calibri" panose="020F0502020204030204" pitchFamily="34" charset="0"/>
                          <a:ea typeface="Calibri" panose="020F0502020204030204" pitchFamily="34" charset="0"/>
                        </a:rPr>
                        <a:t>Exploited</a:t>
                      </a:r>
                      <a:endParaRPr lang="en-US"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784878393"/>
                  </a:ext>
                </a:extLst>
              </a:tr>
            </a:tbl>
          </a:graphicData>
        </a:graphic>
      </p:graphicFrame>
    </p:spTree>
    <p:extLst>
      <p:ext uri="{BB962C8B-B14F-4D97-AF65-F5344CB8AC3E}">
        <p14:creationId xmlns:p14="http://schemas.microsoft.com/office/powerpoint/2010/main" val="2243159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5B418C40-62F3-BD1D-F80A-E2756ECA006D}"/>
              </a:ext>
            </a:extLst>
          </p:cNvPr>
          <p:cNvSpPr>
            <a:spLocks noGrp="1"/>
          </p:cNvSpPr>
          <p:nvPr>
            <p:ph sz="quarter" idx="15"/>
          </p:nvPr>
        </p:nvSpPr>
        <p:spPr>
          <a:xfrm>
            <a:off x="837842" y="681376"/>
            <a:ext cx="5134335" cy="1799177"/>
          </a:xfrm>
        </p:spPr>
        <p:txBody>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We are going to use this exploit </a:t>
            </a:r>
            <a:r>
              <a:rPr lang="en-US" sz="1800" u="sng" dirty="0">
                <a:effectLst/>
                <a:latin typeface="Calibri" panose="020F0502020204030204" pitchFamily="34" charset="0"/>
                <a:ea typeface="Calibri" panose="020F0502020204030204" pitchFamily="34" charset="0"/>
              </a:rPr>
              <a:t>exploit/</a:t>
            </a:r>
            <a:r>
              <a:rPr lang="en-US" sz="1800" u="sng" dirty="0" err="1">
                <a:effectLst/>
                <a:latin typeface="Calibri" panose="020F0502020204030204" pitchFamily="34" charset="0"/>
                <a:ea typeface="Calibri" panose="020F0502020204030204" pitchFamily="34" charset="0"/>
              </a:rPr>
              <a:t>unix</a:t>
            </a:r>
            <a:r>
              <a:rPr lang="en-US" sz="1800" u="sng" dirty="0">
                <a:effectLst/>
                <a:latin typeface="Calibri" panose="020F0502020204030204" pitchFamily="34" charset="0"/>
                <a:ea typeface="Calibri" panose="020F0502020204030204" pitchFamily="34" charset="0"/>
              </a:rPr>
              <a:t>/</a:t>
            </a:r>
            <a:r>
              <a:rPr lang="en-US" sz="1800" u="sng" dirty="0" err="1">
                <a:effectLst/>
                <a:latin typeface="Calibri" panose="020F0502020204030204" pitchFamily="34" charset="0"/>
                <a:ea typeface="Calibri" panose="020F0502020204030204" pitchFamily="34" charset="0"/>
              </a:rPr>
              <a:t>irc</a:t>
            </a:r>
            <a:r>
              <a:rPr lang="en-US" sz="1800" u="sng" dirty="0">
                <a:effectLst/>
                <a:latin typeface="Calibri" panose="020F0502020204030204" pitchFamily="34" charset="0"/>
                <a:ea typeface="Calibri" panose="020F0502020204030204" pitchFamily="34" charset="0"/>
              </a:rPr>
              <a:t>/unreal_ircd_3281_backdoor</a:t>
            </a:r>
            <a:endParaRPr lang="en-US" sz="1800" dirty="0">
              <a:effectLst/>
              <a:latin typeface="Calibri" panose="020F0502020204030204" pitchFamily="34" charset="0"/>
              <a:ea typeface="Calibri" panose="020F0502020204030204" pitchFamily="34" charset="0"/>
            </a:endParaRP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Now we set The RHOST and RPORT for the targeted machine and exploit it.</a:t>
            </a:r>
          </a:p>
          <a:p>
            <a:endParaRPr lang="en-US" dirty="0"/>
          </a:p>
        </p:txBody>
      </p:sp>
      <p:pic>
        <p:nvPicPr>
          <p:cNvPr id="5" name="Picture 75" descr="A screen shot of a computer code&#10;&#10;Description automatically generated">
            <a:extLst>
              <a:ext uri="{FF2B5EF4-FFF2-40B4-BE49-F238E27FC236}">
                <a16:creationId xmlns:a16="http://schemas.microsoft.com/office/drawing/2014/main" id="{97836FD6-7BA3-DBD7-E7B8-A8A998460C52}"/>
              </a:ext>
            </a:extLst>
          </p:cNvPr>
          <p:cNvPicPr>
            <a:picLocks noGrp="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219824" y="806458"/>
            <a:ext cx="5133975" cy="1399787"/>
          </a:xfrm>
          <a:prstGeom prst="rect">
            <a:avLst/>
          </a:prstGeom>
          <a:ln>
            <a:noFill/>
          </a:ln>
          <a:effectLst>
            <a:outerShdw blurRad="292100" dist="139700" dir="2700000" algn="tl" rotWithShape="0">
              <a:srgbClr val="333333">
                <a:alpha val="65000"/>
              </a:srgbClr>
            </a:outerShdw>
          </a:effectLst>
        </p:spPr>
      </p:pic>
      <p:sp>
        <p:nvSpPr>
          <p:cNvPr id="7" name="مربع نص 6">
            <a:extLst>
              <a:ext uri="{FF2B5EF4-FFF2-40B4-BE49-F238E27FC236}">
                <a16:creationId xmlns:a16="http://schemas.microsoft.com/office/drawing/2014/main" id="{9FC2D154-0289-D190-1064-548DA12C8D98}"/>
              </a:ext>
            </a:extLst>
          </p:cNvPr>
          <p:cNvSpPr txBox="1"/>
          <p:nvPr/>
        </p:nvSpPr>
        <p:spPr>
          <a:xfrm>
            <a:off x="3171824" y="3429000"/>
            <a:ext cx="6096000" cy="1367234"/>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As we see, unfortunately the exploit successfully completed, but no session was created. </a:t>
            </a:r>
            <a:endParaRPr lang="en-US" sz="1600" dirty="0">
              <a:effectLst/>
              <a:latin typeface="Calibri" panose="020F0502020204030204" pitchFamily="34" charset="0"/>
              <a:ea typeface="Calibri" panose="020F0502020204030204" pitchFamily="34" charset="0"/>
            </a:endParaRP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This may be due to not any more using old versions and fix the exploit by now.</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723703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FCC6B5D-A899-383E-2209-CE0010D076FF}"/>
              </a:ext>
            </a:extLst>
          </p:cNvPr>
          <p:cNvSpPr>
            <a:spLocks noGrp="1"/>
          </p:cNvSpPr>
          <p:nvPr>
            <p:ph type="title"/>
          </p:nvPr>
        </p:nvSpPr>
        <p:spPr/>
        <p:txBody>
          <a:bodyPr/>
          <a:lstStyle/>
          <a:p>
            <a:pPr algn="l"/>
            <a:r>
              <a:rPr lang="en-US" sz="4000" b="1" cap="none" dirty="0">
                <a:solidFill>
                  <a:srgbClr val="FF0000"/>
                </a:solidFill>
              </a:rPr>
              <a:t>13. Bind Shell On Port 1524/TCP:</a:t>
            </a:r>
          </a:p>
        </p:txBody>
      </p:sp>
      <p:sp>
        <p:nvSpPr>
          <p:cNvPr id="3" name="عنصر نائب للمحتوى 2">
            <a:extLst>
              <a:ext uri="{FF2B5EF4-FFF2-40B4-BE49-F238E27FC236}">
                <a16:creationId xmlns:a16="http://schemas.microsoft.com/office/drawing/2014/main" id="{15231915-5F12-F4FD-AC4F-AF8098E04CBF}"/>
              </a:ext>
            </a:extLst>
          </p:cNvPr>
          <p:cNvSpPr>
            <a:spLocks noGrp="1"/>
          </p:cNvSpPr>
          <p:nvPr>
            <p:ph sz="quarter" idx="15"/>
          </p:nvPr>
        </p:nvSpPr>
        <p:spPr>
          <a:xfrm>
            <a:off x="838200" y="1790329"/>
            <a:ext cx="5657193" cy="1740811"/>
          </a:xfrm>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We use </a:t>
            </a:r>
            <a:r>
              <a:rPr lang="en-US" sz="1800" dirty="0" err="1">
                <a:effectLst/>
                <a:latin typeface="Calibri" panose="020F0502020204030204" pitchFamily="34" charset="0"/>
                <a:ea typeface="Calibri" panose="020F0502020204030204" pitchFamily="34" charset="0"/>
                <a:cs typeface="Arial" panose="020B0604020202020204" pitchFamily="34" charset="0"/>
              </a:rPr>
              <a:t>nmap</a:t>
            </a:r>
            <a:r>
              <a:rPr lang="en-US" sz="1800" dirty="0">
                <a:effectLst/>
                <a:latin typeface="Calibri" panose="020F0502020204030204" pitchFamily="34" charset="0"/>
                <a:ea typeface="Calibri" panose="020F0502020204030204" pitchFamily="34" charset="0"/>
                <a:cs typeface="Arial" panose="020B0604020202020204" pitchFamily="34" charset="0"/>
              </a:rPr>
              <a:t> with the option -</a:t>
            </a:r>
            <a:r>
              <a:rPr lang="en-US" sz="1800" dirty="0" err="1">
                <a:effectLst/>
                <a:latin typeface="Calibri" panose="020F0502020204030204" pitchFamily="34" charset="0"/>
                <a:ea typeface="Calibri" panose="020F0502020204030204" pitchFamily="34" charset="0"/>
                <a:cs typeface="Arial" panose="020B0604020202020204" pitchFamily="34" charset="0"/>
              </a:rPr>
              <a:t>sV</a:t>
            </a:r>
            <a:r>
              <a:rPr lang="en-US" sz="1800" dirty="0">
                <a:effectLst/>
                <a:latin typeface="Calibri" panose="020F0502020204030204" pitchFamily="34" charset="0"/>
                <a:ea typeface="Calibri" panose="020F0502020204030204" pitchFamily="34" charset="0"/>
                <a:cs typeface="Arial" panose="020B0604020202020204" pitchFamily="34" charset="0"/>
              </a:rPr>
              <a:t> to identify the software version running on port 1524 and find port 1524 open and running a bind shell which we try to exploit</a:t>
            </a:r>
          </a:p>
          <a:p>
            <a:endParaRPr lang="en-US" dirty="0"/>
          </a:p>
        </p:txBody>
      </p:sp>
      <p:pic>
        <p:nvPicPr>
          <p:cNvPr id="5" name="Picture 83" descr="A screen shot of a computer&#10;&#10;Description automatically generated">
            <a:extLst>
              <a:ext uri="{FF2B5EF4-FFF2-40B4-BE49-F238E27FC236}">
                <a16:creationId xmlns:a16="http://schemas.microsoft.com/office/drawing/2014/main" id="{854BAD09-D62D-63E5-C2B6-F69268C650B0}"/>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647842" y="1884433"/>
            <a:ext cx="5133975" cy="1240913"/>
          </a:xfrm>
          <a:prstGeom prst="rect">
            <a:avLst/>
          </a:prstGeom>
          <a:noFill/>
          <a:ln>
            <a:noFill/>
          </a:ln>
        </p:spPr>
      </p:pic>
      <p:sp>
        <p:nvSpPr>
          <p:cNvPr id="7" name="مربع نص 6">
            <a:extLst>
              <a:ext uri="{FF2B5EF4-FFF2-40B4-BE49-F238E27FC236}">
                <a16:creationId xmlns:a16="http://schemas.microsoft.com/office/drawing/2014/main" id="{B9870363-BACB-E47F-0DF9-E9E344566F32}"/>
              </a:ext>
            </a:extLst>
          </p:cNvPr>
          <p:cNvSpPr txBox="1"/>
          <p:nvPr/>
        </p:nvSpPr>
        <p:spPr>
          <a:xfrm>
            <a:off x="6647842" y="3822972"/>
            <a:ext cx="4993532" cy="671915"/>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We use </a:t>
            </a:r>
            <a:r>
              <a:rPr lang="en-US" sz="1800" dirty="0" err="1">
                <a:effectLst/>
                <a:latin typeface="Calibri" panose="020F0502020204030204" pitchFamily="34" charset="0"/>
                <a:ea typeface="Calibri" panose="020F0502020204030204" pitchFamily="34" charset="0"/>
              </a:rPr>
              <a:t>netcat</a:t>
            </a:r>
            <a:r>
              <a:rPr lang="en-US" sz="1800" dirty="0">
                <a:effectLst/>
                <a:latin typeface="Calibri" panose="020F0502020204030204" pitchFamily="34" charset="0"/>
                <a:ea typeface="Calibri" panose="020F0502020204030204" pitchFamily="34" charset="0"/>
              </a:rPr>
              <a:t> which initiates a connection on the </a:t>
            </a:r>
            <a:r>
              <a:rPr lang="en-US" sz="1800" dirty="0" err="1">
                <a:effectLst/>
                <a:latin typeface="Calibri" panose="020F0502020204030204" pitchFamily="34" charset="0"/>
                <a:ea typeface="Calibri" panose="020F0502020204030204" pitchFamily="34" charset="0"/>
              </a:rPr>
              <a:t>ip</a:t>
            </a:r>
            <a:r>
              <a:rPr lang="en-US" sz="1800" dirty="0">
                <a:effectLst/>
                <a:latin typeface="Calibri" panose="020F0502020204030204" pitchFamily="34" charset="0"/>
                <a:ea typeface="Calibri" panose="020F0502020204030204" pitchFamily="34" charset="0"/>
              </a:rPr>
              <a:t> of the machine and the port open</a:t>
            </a:r>
            <a:endParaRPr lang="en-US" sz="1600" dirty="0">
              <a:effectLst/>
              <a:latin typeface="Calibri" panose="020F0502020204030204" pitchFamily="34" charset="0"/>
              <a:ea typeface="Calibri" panose="020F0502020204030204" pitchFamily="34" charset="0"/>
            </a:endParaRPr>
          </a:p>
        </p:txBody>
      </p:sp>
      <p:pic>
        <p:nvPicPr>
          <p:cNvPr id="8" name="Picture 82" descr="A screenshot of a computer&#10;&#10;Description automatically generated">
            <a:extLst>
              <a:ext uri="{FF2B5EF4-FFF2-40B4-BE49-F238E27FC236}">
                <a16:creationId xmlns:a16="http://schemas.microsoft.com/office/drawing/2014/main" id="{D9FBA1FB-65AD-7617-2D22-9648EA62BDC4}"/>
              </a:ext>
            </a:extLst>
          </p:cNvPr>
          <p:cNvPicPr>
            <a:picLocks noChangeAspect="1"/>
          </p:cNvPicPr>
          <p:nvPr/>
        </p:nvPicPr>
        <p:blipFill>
          <a:blip r:embed="rId3">
            <a:extLst>
              <a:ext uri="{28A0092B-C50C-407E-A947-70E740481C1C}">
                <a14:useLocalDpi xmlns:a14="http://schemas.microsoft.com/office/drawing/2010/main" val="0"/>
              </a:ext>
            </a:extLst>
          </a:blip>
          <a:srcRect b="92609"/>
          <a:stretch>
            <a:fillRect/>
          </a:stretch>
        </p:blipFill>
        <p:spPr bwMode="auto">
          <a:xfrm>
            <a:off x="550626" y="4017959"/>
            <a:ext cx="5943600" cy="281940"/>
          </a:xfrm>
          <a:prstGeom prst="rect">
            <a:avLst/>
          </a:prstGeom>
          <a:noFill/>
          <a:ln>
            <a:noFill/>
          </a:ln>
        </p:spPr>
      </p:pic>
      <p:sp>
        <p:nvSpPr>
          <p:cNvPr id="10" name="مربع نص 9">
            <a:extLst>
              <a:ext uri="{FF2B5EF4-FFF2-40B4-BE49-F238E27FC236}">
                <a16:creationId xmlns:a16="http://schemas.microsoft.com/office/drawing/2014/main" id="{9732FBF3-271E-9850-6608-18692797E7B8}"/>
              </a:ext>
            </a:extLst>
          </p:cNvPr>
          <p:cNvSpPr txBox="1"/>
          <p:nvPr/>
        </p:nvSpPr>
        <p:spPr>
          <a:xfrm>
            <a:off x="3379551" y="5173024"/>
            <a:ext cx="2458666" cy="375552"/>
          </a:xfrm>
          <a:prstGeom prst="rect">
            <a:avLst/>
          </a:prstGeom>
          <a:noFill/>
        </p:spPr>
        <p:txBody>
          <a:bodyPr wrap="square">
            <a:sp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And we are in as root</a:t>
            </a:r>
            <a:endParaRPr lang="en-US" sz="1600" dirty="0">
              <a:effectLst/>
              <a:latin typeface="Calibri" panose="020F0502020204030204" pitchFamily="34" charset="0"/>
              <a:ea typeface="Calibri" panose="020F0502020204030204" pitchFamily="34" charset="0"/>
            </a:endParaRPr>
          </a:p>
        </p:txBody>
      </p:sp>
      <p:pic>
        <p:nvPicPr>
          <p:cNvPr id="11" name="Picture 81" descr="A screenshot of a computer&#10;&#10;Description automatically generated">
            <a:extLst>
              <a:ext uri="{FF2B5EF4-FFF2-40B4-BE49-F238E27FC236}">
                <a16:creationId xmlns:a16="http://schemas.microsoft.com/office/drawing/2014/main" id="{0CFA1B37-97F0-B08B-E548-B5929542FAC6}"/>
              </a:ext>
            </a:extLst>
          </p:cNvPr>
          <p:cNvPicPr>
            <a:picLocks noChangeAspect="1"/>
          </p:cNvPicPr>
          <p:nvPr/>
        </p:nvPicPr>
        <p:blipFill>
          <a:blip r:embed="rId3">
            <a:extLst>
              <a:ext uri="{28A0092B-C50C-407E-A947-70E740481C1C}">
                <a14:useLocalDpi xmlns:a14="http://schemas.microsoft.com/office/drawing/2010/main" val="0"/>
              </a:ext>
            </a:extLst>
          </a:blip>
          <a:srcRect t="7191" b="80623"/>
          <a:stretch>
            <a:fillRect/>
          </a:stretch>
        </p:blipFill>
        <p:spPr bwMode="auto">
          <a:xfrm>
            <a:off x="5838217" y="5128390"/>
            <a:ext cx="5943600" cy="464820"/>
          </a:xfrm>
          <a:prstGeom prst="rect">
            <a:avLst/>
          </a:prstGeom>
          <a:noFill/>
          <a:ln>
            <a:noFill/>
          </a:ln>
        </p:spPr>
      </p:pic>
    </p:spTree>
    <p:extLst>
      <p:ext uri="{BB962C8B-B14F-4D97-AF65-F5344CB8AC3E}">
        <p14:creationId xmlns:p14="http://schemas.microsoft.com/office/powerpoint/2010/main" val="865981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F793AE7-8428-36B6-739F-BB56DAB2C59F}"/>
              </a:ext>
            </a:extLst>
          </p:cNvPr>
          <p:cNvSpPr>
            <a:spLocks noGrp="1"/>
          </p:cNvSpPr>
          <p:nvPr>
            <p:ph type="title"/>
          </p:nvPr>
        </p:nvSpPr>
        <p:spPr>
          <a:xfrm>
            <a:off x="838200" y="540858"/>
            <a:ext cx="10515600" cy="1325563"/>
          </a:xfrm>
        </p:spPr>
        <p:txBody>
          <a:bodyPr/>
          <a:lstStyle/>
          <a:p>
            <a:pPr algn="l"/>
            <a:r>
              <a:rPr lang="en-US" b="1" cap="none" dirty="0">
                <a:solidFill>
                  <a:srgbClr val="00B050"/>
                </a:solidFill>
              </a:rPr>
              <a:t>Mitigation</a:t>
            </a:r>
            <a:endParaRPr lang="en-US" b="1" dirty="0">
              <a:solidFill>
                <a:srgbClr val="00B050"/>
              </a:solidFill>
            </a:endParaRPr>
          </a:p>
        </p:txBody>
      </p:sp>
      <p:sp>
        <p:nvSpPr>
          <p:cNvPr id="3" name="عنصر نائب للمحتوى 2">
            <a:extLst>
              <a:ext uri="{FF2B5EF4-FFF2-40B4-BE49-F238E27FC236}">
                <a16:creationId xmlns:a16="http://schemas.microsoft.com/office/drawing/2014/main" id="{5651240B-F68F-C1CA-23E0-CB78A682EB25}"/>
              </a:ext>
            </a:extLst>
          </p:cNvPr>
          <p:cNvSpPr>
            <a:spLocks noGrp="1"/>
          </p:cNvSpPr>
          <p:nvPr>
            <p:ph sz="quarter" idx="15"/>
          </p:nvPr>
        </p:nvSpPr>
        <p:spPr>
          <a:xfrm>
            <a:off x="838200" y="2393444"/>
            <a:ext cx="10515599" cy="2353654"/>
          </a:xfrm>
        </p:spPr>
        <p:txBody>
          <a:bodyPr/>
          <a:lstStyle/>
          <a:p>
            <a:pPr marL="0" marR="0">
              <a:lnSpc>
                <a:spcPct val="107000"/>
              </a:lnSpc>
              <a:spcAft>
                <a:spcPts val="800"/>
              </a:spcAft>
            </a:pPr>
            <a:r>
              <a:rPr lang="en-GB" sz="1800" dirty="0">
                <a:effectLst/>
                <a:latin typeface="Calibri" panose="020F0502020204030204" pitchFamily="34" charset="0"/>
                <a:ea typeface="Calibri" panose="020F0502020204030204" pitchFamily="34" charset="0"/>
              </a:rPr>
              <a:t>To secure a bind shell on port 1524/TCP, implement the following measures: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Disable the bind shell</a:t>
            </a:r>
            <a:r>
              <a:rPr lang="en-GB" sz="1800" dirty="0">
                <a:effectLst/>
                <a:latin typeface="Calibri" panose="020F0502020204030204" pitchFamily="34" charset="0"/>
                <a:ea typeface="Calibri" panose="020F0502020204030204" pitchFamily="34" charset="0"/>
              </a:rPr>
              <a:t> if it is not necessary for operational purposes to reduce attack surface.</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Restrict access</a:t>
            </a:r>
            <a:r>
              <a:rPr lang="en-GB" sz="1800" dirty="0">
                <a:effectLst/>
                <a:latin typeface="Calibri" panose="020F0502020204030204" pitchFamily="34" charset="0"/>
                <a:ea typeface="Calibri" panose="020F0502020204030204" pitchFamily="34" charset="0"/>
              </a:rPr>
              <a:t> by using firewall rules to allow connections only from trusted IP addresses.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GB" sz="1800" b="1" dirty="0">
                <a:effectLst/>
                <a:latin typeface="Calibri" panose="020F0502020204030204" pitchFamily="34" charset="0"/>
                <a:ea typeface="Calibri" panose="020F0502020204030204" pitchFamily="34" charset="0"/>
              </a:rPr>
              <a:t>Use strong authentication</a:t>
            </a:r>
            <a:r>
              <a:rPr lang="en-GB" sz="1800" dirty="0">
                <a:effectLst/>
                <a:latin typeface="Calibri" panose="020F0502020204030204" pitchFamily="34" charset="0"/>
                <a:ea typeface="Calibri" panose="020F0502020204030204" pitchFamily="34" charset="0"/>
              </a:rPr>
              <a:t> and enforce complex passwords to prevent unauthorized access.</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2924651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16E9504-ED06-4B57-B211-2AF3E1F80D06}"/>
              </a:ext>
            </a:extLst>
          </p:cNvPr>
          <p:cNvSpPr>
            <a:spLocks noGrp="1"/>
          </p:cNvSpPr>
          <p:nvPr>
            <p:ph type="title"/>
          </p:nvPr>
        </p:nvSpPr>
        <p:spPr>
          <a:xfrm>
            <a:off x="888458" y="696031"/>
            <a:ext cx="6172200" cy="600002"/>
          </a:xfrm>
        </p:spPr>
        <p:txBody>
          <a:bodyPr anchor="b">
            <a:normAutofit/>
          </a:bodyPr>
          <a:lstStyle/>
          <a:p>
            <a:r>
              <a:rPr lang="en-US" b="1" cap="none" dirty="0">
                <a:solidFill>
                  <a:schemeClr val="accent5">
                    <a:lumMod val="50000"/>
                    <a:lumOff val="50000"/>
                  </a:schemeClr>
                </a:solidFill>
              </a:rPr>
              <a:t>Conclusion</a:t>
            </a:r>
            <a:endParaRPr lang="en-US" b="1" dirty="0">
              <a:solidFill>
                <a:schemeClr val="accent5">
                  <a:lumMod val="50000"/>
                  <a:lumOff val="50000"/>
                </a:schemeClr>
              </a:solidFill>
            </a:endParaRPr>
          </a:p>
        </p:txBody>
      </p:sp>
      <p:sp>
        <p:nvSpPr>
          <p:cNvPr id="3" name="عنصر نائب للمحتوى 2">
            <a:extLst>
              <a:ext uri="{FF2B5EF4-FFF2-40B4-BE49-F238E27FC236}">
                <a16:creationId xmlns:a16="http://schemas.microsoft.com/office/drawing/2014/main" id="{C959E5B3-A44C-0334-3E45-690274D1010E}"/>
              </a:ext>
            </a:extLst>
          </p:cNvPr>
          <p:cNvSpPr>
            <a:spLocks noGrp="1"/>
          </p:cNvSpPr>
          <p:nvPr>
            <p:ph sz="quarter" idx="14"/>
          </p:nvPr>
        </p:nvSpPr>
        <p:spPr>
          <a:xfrm>
            <a:off x="888458" y="1465434"/>
            <a:ext cx="6272719" cy="3904906"/>
          </a:xfrm>
        </p:spPr>
        <p:txBody>
          <a:bodyPr>
            <a:normAutofit/>
          </a:bodyPr>
          <a:lstStyle/>
          <a:p>
            <a:pPr>
              <a:lnSpc>
                <a:spcPct val="100000"/>
              </a:lnSpc>
            </a:pPr>
            <a:r>
              <a:rPr lang="en-US" dirty="0"/>
              <a:t>Vulnerabilities associated with Metasploitable2 system, and its web application were analyzed and demonstrated though this report. The overall risk associated with the system is very critical because it is vulnerable to many high severity vulnerabilities which leads to remote code execution. Vulnerabilities were categorized into high, medium, and low severity levels for better reference and most of the vulnerabilities were exploited in order to give the reader an understanding about how an attacker can compromise the system in a real-life scenario. Immediate actions should be taken to mitigate these vulnerabilities. </a:t>
            </a:r>
          </a:p>
        </p:txBody>
      </p:sp>
      <p:pic>
        <p:nvPicPr>
          <p:cNvPr id="10" name="صورة 9" descr="صورة تحتوي على لقطة شاشة, الإلكترونيات, داخلي, الحاسوب&#10;&#10;تم إنشاء الوصف تلقائياً">
            <a:extLst>
              <a:ext uri="{FF2B5EF4-FFF2-40B4-BE49-F238E27FC236}">
                <a16:creationId xmlns:a16="http://schemas.microsoft.com/office/drawing/2014/main" id="{8CA9A89B-7B30-1599-6D53-942A9889542B}"/>
              </a:ext>
            </a:extLst>
          </p:cNvPr>
          <p:cNvPicPr>
            <a:picLocks noChangeAspect="1"/>
          </p:cNvPicPr>
          <p:nvPr/>
        </p:nvPicPr>
        <p:blipFill>
          <a:blip r:embed="rId3">
            <a:extLst>
              <a:ext uri="{28A0092B-C50C-407E-A947-70E740481C1C}">
                <a14:useLocalDpi xmlns:a14="http://schemas.microsoft.com/office/drawing/2010/main" val="0"/>
              </a:ext>
            </a:extLst>
          </a:blip>
          <a:srcRect l="21826" r="9648" b="3"/>
          <a:stretch/>
        </p:blipFill>
        <p:spPr>
          <a:xfrm>
            <a:off x="7500938" y="-22225"/>
            <a:ext cx="4714875" cy="6880225"/>
          </a:xfrm>
          <a:prstGeom prst="rect">
            <a:avLst/>
          </a:prstGeom>
          <a:noFill/>
        </p:spPr>
      </p:pic>
    </p:spTree>
    <p:extLst>
      <p:ext uri="{BB962C8B-B14F-4D97-AF65-F5344CB8AC3E}">
        <p14:creationId xmlns:p14="http://schemas.microsoft.com/office/powerpoint/2010/main" val="27610304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6272" y="3121819"/>
            <a:ext cx="2197381" cy="631217"/>
            <a:chOff x="0" y="0"/>
            <a:chExt cx="922973" cy="265132"/>
          </a:xfrm>
          <a:solidFill>
            <a:srgbClr val="C00000"/>
          </a:solidFill>
        </p:grpSpPr>
        <p:sp>
          <p:nvSpPr>
            <p:cNvPr id="3" name="Freeform 3"/>
            <p:cNvSpPr/>
            <p:nvPr/>
          </p:nvSpPr>
          <p:spPr>
            <a:xfrm>
              <a:off x="0" y="0"/>
              <a:ext cx="922973" cy="265132"/>
            </a:xfrm>
            <a:custGeom>
              <a:avLst/>
              <a:gdLst>
                <a:gd name="connsiteX0" fmla="*/ 0 w 2197381"/>
                <a:gd name="connsiteY0" fmla="*/ 0 h 631217"/>
                <a:gd name="connsiteX1" fmla="*/ 571319 w 2197381"/>
                <a:gd name="connsiteY1" fmla="*/ 0 h 631217"/>
                <a:gd name="connsiteX2" fmla="*/ 1164612 w 2197381"/>
                <a:gd name="connsiteY2" fmla="*/ 0 h 631217"/>
                <a:gd name="connsiteX3" fmla="*/ 1670010 w 2197381"/>
                <a:gd name="connsiteY3" fmla="*/ 0 h 631217"/>
                <a:gd name="connsiteX4" fmla="*/ 2197381 w 2197381"/>
                <a:gd name="connsiteY4" fmla="*/ 0 h 631217"/>
                <a:gd name="connsiteX5" fmla="*/ 2197381 w 2197381"/>
                <a:gd name="connsiteY5" fmla="*/ 315609 h 631217"/>
                <a:gd name="connsiteX6" fmla="*/ 2197381 w 2197381"/>
                <a:gd name="connsiteY6" fmla="*/ 631217 h 631217"/>
                <a:gd name="connsiteX7" fmla="*/ 1691983 w 2197381"/>
                <a:gd name="connsiteY7" fmla="*/ 631217 h 631217"/>
                <a:gd name="connsiteX8" fmla="*/ 1120664 w 2197381"/>
                <a:gd name="connsiteY8" fmla="*/ 631217 h 631217"/>
                <a:gd name="connsiteX9" fmla="*/ 615267 w 2197381"/>
                <a:gd name="connsiteY9" fmla="*/ 631217 h 631217"/>
                <a:gd name="connsiteX10" fmla="*/ 0 w 2197381"/>
                <a:gd name="connsiteY10" fmla="*/ 631217 h 631217"/>
                <a:gd name="connsiteX11" fmla="*/ 0 w 2197381"/>
                <a:gd name="connsiteY11" fmla="*/ 302984 h 631217"/>
                <a:gd name="connsiteX12" fmla="*/ 0 w 2197381"/>
                <a:gd name="connsiteY12" fmla="*/ 0 h 6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631217" fill="none" extrusionOk="0">
                  <a:moveTo>
                    <a:pt x="0" y="0"/>
                  </a:moveTo>
                  <a:cubicBezTo>
                    <a:pt x="219706" y="-30744"/>
                    <a:pt x="374861" y="47302"/>
                    <a:pt x="571319" y="0"/>
                  </a:cubicBezTo>
                  <a:cubicBezTo>
                    <a:pt x="767777" y="-47302"/>
                    <a:pt x="874337" y="21206"/>
                    <a:pt x="1164612" y="0"/>
                  </a:cubicBezTo>
                  <a:cubicBezTo>
                    <a:pt x="1454887" y="-21206"/>
                    <a:pt x="1433737" y="2889"/>
                    <a:pt x="1670010" y="0"/>
                  </a:cubicBezTo>
                  <a:cubicBezTo>
                    <a:pt x="1906283" y="-2889"/>
                    <a:pt x="2049512" y="49654"/>
                    <a:pt x="2197381" y="0"/>
                  </a:cubicBezTo>
                  <a:cubicBezTo>
                    <a:pt x="2228679" y="73458"/>
                    <a:pt x="2187134" y="228375"/>
                    <a:pt x="2197381" y="315609"/>
                  </a:cubicBezTo>
                  <a:cubicBezTo>
                    <a:pt x="2207628" y="402843"/>
                    <a:pt x="2172393" y="506322"/>
                    <a:pt x="2197381" y="631217"/>
                  </a:cubicBezTo>
                  <a:cubicBezTo>
                    <a:pt x="2043417" y="684348"/>
                    <a:pt x="1824997" y="580368"/>
                    <a:pt x="1691983" y="631217"/>
                  </a:cubicBezTo>
                  <a:cubicBezTo>
                    <a:pt x="1558969" y="682066"/>
                    <a:pt x="1246293" y="619893"/>
                    <a:pt x="1120664" y="631217"/>
                  </a:cubicBezTo>
                  <a:cubicBezTo>
                    <a:pt x="995035" y="642541"/>
                    <a:pt x="748029" y="599314"/>
                    <a:pt x="615267" y="631217"/>
                  </a:cubicBezTo>
                  <a:cubicBezTo>
                    <a:pt x="482505" y="663120"/>
                    <a:pt x="189119" y="567419"/>
                    <a:pt x="0" y="631217"/>
                  </a:cubicBezTo>
                  <a:cubicBezTo>
                    <a:pt x="-15573" y="481132"/>
                    <a:pt x="33906" y="414307"/>
                    <a:pt x="0" y="302984"/>
                  </a:cubicBezTo>
                  <a:cubicBezTo>
                    <a:pt x="-33906" y="191661"/>
                    <a:pt x="912" y="92004"/>
                    <a:pt x="0" y="0"/>
                  </a:cubicBezTo>
                  <a:close/>
                </a:path>
                <a:path w="2197381" h="631217" stroke="0" extrusionOk="0">
                  <a:moveTo>
                    <a:pt x="0" y="0"/>
                  </a:moveTo>
                  <a:cubicBezTo>
                    <a:pt x="149759" y="-30956"/>
                    <a:pt x="282921" y="39074"/>
                    <a:pt x="527371" y="0"/>
                  </a:cubicBezTo>
                  <a:cubicBezTo>
                    <a:pt x="771821" y="-39074"/>
                    <a:pt x="817547" y="24886"/>
                    <a:pt x="1010795" y="0"/>
                  </a:cubicBezTo>
                  <a:cubicBezTo>
                    <a:pt x="1204043" y="-24886"/>
                    <a:pt x="1306615" y="62394"/>
                    <a:pt x="1560141" y="0"/>
                  </a:cubicBezTo>
                  <a:cubicBezTo>
                    <a:pt x="1813667" y="-62394"/>
                    <a:pt x="1949089" y="49842"/>
                    <a:pt x="2197381" y="0"/>
                  </a:cubicBezTo>
                  <a:cubicBezTo>
                    <a:pt x="2205203" y="80900"/>
                    <a:pt x="2177081" y="155181"/>
                    <a:pt x="2197381" y="302984"/>
                  </a:cubicBezTo>
                  <a:cubicBezTo>
                    <a:pt x="2217681" y="450787"/>
                    <a:pt x="2197130" y="468780"/>
                    <a:pt x="2197381" y="631217"/>
                  </a:cubicBezTo>
                  <a:cubicBezTo>
                    <a:pt x="1995439" y="682124"/>
                    <a:pt x="1951873" y="574549"/>
                    <a:pt x="1713957" y="631217"/>
                  </a:cubicBezTo>
                  <a:cubicBezTo>
                    <a:pt x="1476041" y="687885"/>
                    <a:pt x="1451195" y="605896"/>
                    <a:pt x="1208560" y="631217"/>
                  </a:cubicBezTo>
                  <a:cubicBezTo>
                    <a:pt x="965925" y="656538"/>
                    <a:pt x="894060" y="617123"/>
                    <a:pt x="637240" y="631217"/>
                  </a:cubicBezTo>
                  <a:cubicBezTo>
                    <a:pt x="380420" y="645311"/>
                    <a:pt x="247407" y="625917"/>
                    <a:pt x="0" y="631217"/>
                  </a:cubicBezTo>
                  <a:cubicBezTo>
                    <a:pt x="-21259" y="558211"/>
                    <a:pt x="15549" y="443481"/>
                    <a:pt x="0" y="302984"/>
                  </a:cubicBezTo>
                  <a:cubicBezTo>
                    <a:pt x="-15549" y="162487"/>
                    <a:pt x="12259" y="130804"/>
                    <a:pt x="0" y="0"/>
                  </a:cubicBezTo>
                  <a:close/>
                </a:path>
              </a:pathLst>
            </a:custGeom>
            <a:grpFill/>
            <a:ln cap="sq">
              <a:solidFill>
                <a:schemeClr val="tx1"/>
              </a:solidFill>
              <a:prstDash val="solid"/>
              <a:miter/>
              <a:extLst>
                <a:ext uri="{C807C97D-BFC1-408E-A445-0C87EB9F89A2}">
                  <ask:lineSketchStyleProps xmlns:ask="http://schemas.microsoft.com/office/drawing/2018/sketchyshapes" sd="632686488">
                    <a:custGeom>
                      <a:avLst/>
                      <a:gdLst/>
                      <a:ahLst/>
                      <a:cxnLst/>
                      <a:rect l="l" t="t" r="r" b="b"/>
                      <a:pathLst>
                        <a:path w="922973" h="265132">
                          <a:moveTo>
                            <a:pt x="0" y="0"/>
                          </a:moveTo>
                          <a:lnTo>
                            <a:pt x="922973" y="0"/>
                          </a:lnTo>
                          <a:lnTo>
                            <a:pt x="922973" y="265132"/>
                          </a:lnTo>
                          <a:lnTo>
                            <a:pt x="0" y="265132"/>
                          </a:lnTo>
                          <a:close/>
                        </a:path>
                      </a:pathLst>
                    </a:custGeom>
                    <ask:type>
                      <ask:lineSketchScribble/>
                    </ask:type>
                  </ask:lineSketchStyleProps>
                </a:ext>
              </a:extLst>
            </a:ln>
          </p:spPr>
          <p:txBody>
            <a:bodyPr/>
            <a:lstStyle/>
            <a:p>
              <a:endParaRPr lang="en-US" sz="1200" dirty="0">
                <a:solidFill>
                  <a:srgbClr val="FF0000"/>
                </a:solidFill>
              </a:endParaRPr>
            </a:p>
          </p:txBody>
        </p:sp>
        <p:sp>
          <p:nvSpPr>
            <p:cNvPr id="4" name="TextBox 4"/>
            <p:cNvSpPr txBox="1"/>
            <p:nvPr/>
          </p:nvSpPr>
          <p:spPr>
            <a:xfrm>
              <a:off x="0" y="-38100"/>
              <a:ext cx="922973" cy="303232"/>
            </a:xfrm>
            <a:custGeom>
              <a:avLst/>
              <a:gdLst>
                <a:gd name="connsiteX0" fmla="*/ 0 w 2197381"/>
                <a:gd name="connsiteY0" fmla="*/ 0 h 721924"/>
                <a:gd name="connsiteX1" fmla="*/ 549345 w 2197381"/>
                <a:gd name="connsiteY1" fmla="*/ 0 h 721924"/>
                <a:gd name="connsiteX2" fmla="*/ 1054743 w 2197381"/>
                <a:gd name="connsiteY2" fmla="*/ 0 h 721924"/>
                <a:gd name="connsiteX3" fmla="*/ 1648036 w 2197381"/>
                <a:gd name="connsiteY3" fmla="*/ 0 h 721924"/>
                <a:gd name="connsiteX4" fmla="*/ 2197381 w 2197381"/>
                <a:gd name="connsiteY4" fmla="*/ 0 h 721924"/>
                <a:gd name="connsiteX5" fmla="*/ 2197381 w 2197381"/>
                <a:gd name="connsiteY5" fmla="*/ 368181 h 721924"/>
                <a:gd name="connsiteX6" fmla="*/ 2197381 w 2197381"/>
                <a:gd name="connsiteY6" fmla="*/ 721924 h 721924"/>
                <a:gd name="connsiteX7" fmla="*/ 1670010 w 2197381"/>
                <a:gd name="connsiteY7" fmla="*/ 721924 h 721924"/>
                <a:gd name="connsiteX8" fmla="*/ 1186586 w 2197381"/>
                <a:gd name="connsiteY8" fmla="*/ 721924 h 721924"/>
                <a:gd name="connsiteX9" fmla="*/ 615267 w 2197381"/>
                <a:gd name="connsiteY9" fmla="*/ 721924 h 721924"/>
                <a:gd name="connsiteX10" fmla="*/ 0 w 2197381"/>
                <a:gd name="connsiteY10" fmla="*/ 721924 h 721924"/>
                <a:gd name="connsiteX11" fmla="*/ 0 w 2197381"/>
                <a:gd name="connsiteY11" fmla="*/ 375400 h 721924"/>
                <a:gd name="connsiteX12" fmla="*/ 0 w 2197381"/>
                <a:gd name="connsiteY12" fmla="*/ 0 h 72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721924" fill="none" extrusionOk="0">
                  <a:moveTo>
                    <a:pt x="0" y="0"/>
                  </a:moveTo>
                  <a:cubicBezTo>
                    <a:pt x="209639" y="-54385"/>
                    <a:pt x="396994" y="26476"/>
                    <a:pt x="549345" y="0"/>
                  </a:cubicBezTo>
                  <a:cubicBezTo>
                    <a:pt x="701697" y="-26476"/>
                    <a:pt x="905980" y="49932"/>
                    <a:pt x="1054743" y="0"/>
                  </a:cubicBezTo>
                  <a:cubicBezTo>
                    <a:pt x="1203506" y="-49932"/>
                    <a:pt x="1385372" y="15045"/>
                    <a:pt x="1648036" y="0"/>
                  </a:cubicBezTo>
                  <a:cubicBezTo>
                    <a:pt x="1910700" y="-15045"/>
                    <a:pt x="1984773" y="27466"/>
                    <a:pt x="2197381" y="0"/>
                  </a:cubicBezTo>
                  <a:cubicBezTo>
                    <a:pt x="2219840" y="135803"/>
                    <a:pt x="2182668" y="206676"/>
                    <a:pt x="2197381" y="368181"/>
                  </a:cubicBezTo>
                  <a:cubicBezTo>
                    <a:pt x="2212094" y="529686"/>
                    <a:pt x="2168211" y="613906"/>
                    <a:pt x="2197381" y="721924"/>
                  </a:cubicBezTo>
                  <a:cubicBezTo>
                    <a:pt x="1980400" y="778175"/>
                    <a:pt x="1848100" y="686049"/>
                    <a:pt x="1670010" y="721924"/>
                  </a:cubicBezTo>
                  <a:cubicBezTo>
                    <a:pt x="1491920" y="757799"/>
                    <a:pt x="1407439" y="670974"/>
                    <a:pt x="1186586" y="721924"/>
                  </a:cubicBezTo>
                  <a:cubicBezTo>
                    <a:pt x="965733" y="772874"/>
                    <a:pt x="807565" y="717462"/>
                    <a:pt x="615267" y="721924"/>
                  </a:cubicBezTo>
                  <a:cubicBezTo>
                    <a:pt x="422969" y="726386"/>
                    <a:pt x="240371" y="706961"/>
                    <a:pt x="0" y="721924"/>
                  </a:cubicBezTo>
                  <a:cubicBezTo>
                    <a:pt x="-23948" y="574050"/>
                    <a:pt x="27017" y="544065"/>
                    <a:pt x="0" y="375400"/>
                  </a:cubicBezTo>
                  <a:cubicBezTo>
                    <a:pt x="-27017" y="206735"/>
                    <a:pt x="14057" y="174473"/>
                    <a:pt x="0" y="0"/>
                  </a:cubicBezTo>
                  <a:close/>
                </a:path>
                <a:path w="2197381" h="721924" stroke="0" extrusionOk="0">
                  <a:moveTo>
                    <a:pt x="0" y="0"/>
                  </a:moveTo>
                  <a:cubicBezTo>
                    <a:pt x="247559" y="-15705"/>
                    <a:pt x="352036" y="12507"/>
                    <a:pt x="527371" y="0"/>
                  </a:cubicBezTo>
                  <a:cubicBezTo>
                    <a:pt x="702706" y="-12507"/>
                    <a:pt x="969142" y="50088"/>
                    <a:pt x="1098691" y="0"/>
                  </a:cubicBezTo>
                  <a:cubicBezTo>
                    <a:pt x="1228240" y="-50088"/>
                    <a:pt x="1443561" y="63699"/>
                    <a:pt x="1691983" y="0"/>
                  </a:cubicBezTo>
                  <a:cubicBezTo>
                    <a:pt x="1940405" y="-63699"/>
                    <a:pt x="2044649" y="5954"/>
                    <a:pt x="2197381" y="0"/>
                  </a:cubicBezTo>
                  <a:cubicBezTo>
                    <a:pt x="2238817" y="88714"/>
                    <a:pt x="2168452" y="226081"/>
                    <a:pt x="2197381" y="375400"/>
                  </a:cubicBezTo>
                  <a:cubicBezTo>
                    <a:pt x="2226310" y="524719"/>
                    <a:pt x="2177422" y="644808"/>
                    <a:pt x="2197381" y="721924"/>
                  </a:cubicBezTo>
                  <a:cubicBezTo>
                    <a:pt x="1942977" y="752243"/>
                    <a:pt x="1881821" y="685789"/>
                    <a:pt x="1670010" y="721924"/>
                  </a:cubicBezTo>
                  <a:cubicBezTo>
                    <a:pt x="1458199" y="758059"/>
                    <a:pt x="1323103" y="713246"/>
                    <a:pt x="1186586" y="721924"/>
                  </a:cubicBezTo>
                  <a:cubicBezTo>
                    <a:pt x="1050069" y="730602"/>
                    <a:pt x="741935" y="708080"/>
                    <a:pt x="615267" y="721924"/>
                  </a:cubicBezTo>
                  <a:cubicBezTo>
                    <a:pt x="488599" y="735768"/>
                    <a:pt x="293365" y="717573"/>
                    <a:pt x="0" y="721924"/>
                  </a:cubicBezTo>
                  <a:cubicBezTo>
                    <a:pt x="-11228" y="552695"/>
                    <a:pt x="2154" y="451080"/>
                    <a:pt x="0" y="360962"/>
                  </a:cubicBezTo>
                  <a:cubicBezTo>
                    <a:pt x="-2154" y="270844"/>
                    <a:pt x="23878" y="96271"/>
                    <a:pt x="0" y="0"/>
                  </a:cubicBezTo>
                  <a:close/>
                </a:path>
              </a:pathLst>
            </a:custGeom>
            <a:grpFill/>
            <a:ln>
              <a:solidFill>
                <a:schemeClr val="tx1"/>
              </a:solidFill>
              <a:extLst>
                <a:ext uri="{C807C97D-BFC1-408E-A445-0C87EB9F89A2}">
                  <ask:lineSketchStyleProps xmlns:ask="http://schemas.microsoft.com/office/drawing/2018/sketchyshapes" sd="1389905631">
                    <a:prstGeom prst="rect">
                      <a:avLst/>
                    </a:prstGeom>
                    <ask:type>
                      <ask:lineSketchScribble/>
                    </ask:type>
                  </ask:lineSketchStyleProps>
                </a:ext>
              </a:extLst>
            </a:ln>
          </p:spPr>
          <p:txBody>
            <a:bodyPr lIns="33867" tIns="33867" rIns="33867" bIns="33867" rtlCol="0" anchor="ctr"/>
            <a:lstStyle/>
            <a:p>
              <a:pPr algn="ctr">
                <a:lnSpc>
                  <a:spcPts val="1773"/>
                </a:lnSpc>
                <a:spcBef>
                  <a:spcPct val="0"/>
                </a:spcBef>
              </a:pPr>
              <a:endParaRPr sz="1200"/>
            </a:p>
          </p:txBody>
        </p:sp>
      </p:grpSp>
      <p:sp>
        <p:nvSpPr>
          <p:cNvPr id="5" name="TextBox 5"/>
          <p:cNvSpPr txBox="1"/>
          <p:nvPr/>
        </p:nvSpPr>
        <p:spPr>
          <a:xfrm>
            <a:off x="3917281" y="4793326"/>
            <a:ext cx="4942000" cy="976396"/>
          </a:xfrm>
          <a:prstGeom prst="rect">
            <a:avLst/>
          </a:prstGeom>
        </p:spPr>
        <p:txBody>
          <a:bodyPr lIns="0" tIns="0" rIns="0" bIns="0" rtlCol="0" anchor="t">
            <a:prstTxWarp prst="textArchUp">
              <a:avLst/>
            </a:prstTxWarp>
            <a:spAutoFit/>
            <a:scene3d>
              <a:camera prst="obliqueTopRight"/>
              <a:lightRig rig="threePt" dir="t"/>
            </a:scene3d>
          </a:bodyPr>
          <a:lstStyle/>
          <a:p>
            <a:pPr algn="ctr">
              <a:lnSpc>
                <a:spcPts val="4200"/>
              </a:lnSpc>
              <a:spcBef>
                <a:spcPct val="0"/>
              </a:spcBef>
            </a:pPr>
            <a:r>
              <a:rPr lang="en-US" sz="9600" b="1" dirty="0">
                <a:solidFill>
                  <a:srgbClr val="00B050"/>
                </a:solidFill>
                <a:effectLst>
                  <a:outerShdw blurRad="60007" dist="200025" dir="15000000" sy="30000" kx="-1800000" algn="bl" rotWithShape="0">
                    <a:prstClr val="black">
                      <a:alpha val="32000"/>
                    </a:prstClr>
                  </a:outerShdw>
                  <a:reflection blurRad="6350" stA="60000" endA="900" endPos="58000" dir="5400000" sy="-100000" algn="bl" rotWithShape="0"/>
                </a:effectLst>
                <a:latin typeface="Open Sans Extra Bold"/>
                <a:ea typeface="Open Sans Extra Bold"/>
                <a:cs typeface="Open Sans Extra Bold"/>
                <a:sym typeface="Open Sans Extra Bold"/>
              </a:rPr>
              <a:t>Our</a:t>
            </a:r>
            <a:r>
              <a:rPr lang="en-US" sz="9600" b="1" dirty="0">
                <a:solidFill>
                  <a:srgbClr val="00B050"/>
                </a:solidFill>
                <a:effectLst>
                  <a:reflection blurRad="6350" stA="60000" endA="900" endPos="58000" dir="5400000" sy="-100000" algn="bl" rotWithShape="0"/>
                </a:effectLst>
                <a:latin typeface="Open Sans Extra Bold"/>
                <a:ea typeface="Open Sans Extra Bold"/>
                <a:cs typeface="Open Sans Extra Bold"/>
                <a:sym typeface="Open Sans Extra Bold"/>
              </a:rPr>
              <a:t> Team</a:t>
            </a:r>
          </a:p>
        </p:txBody>
      </p:sp>
      <p:sp>
        <p:nvSpPr>
          <p:cNvPr id="6" name="Freeform 6"/>
          <p:cNvSpPr/>
          <p:nvPr/>
        </p:nvSpPr>
        <p:spPr>
          <a:xfrm>
            <a:off x="616272" y="1014426"/>
            <a:ext cx="2197381" cy="2107393"/>
          </a:xfrm>
          <a:custGeom>
            <a:avLst/>
            <a:gdLst>
              <a:gd name="connsiteX0" fmla="*/ 0 w 2197381"/>
              <a:gd name="connsiteY0" fmla="*/ 0 h 2107393"/>
              <a:gd name="connsiteX1" fmla="*/ 483424 w 2197381"/>
              <a:gd name="connsiteY1" fmla="*/ 0 h 2107393"/>
              <a:gd name="connsiteX2" fmla="*/ 1054743 w 2197381"/>
              <a:gd name="connsiteY2" fmla="*/ 0 h 2107393"/>
              <a:gd name="connsiteX3" fmla="*/ 1560141 w 2197381"/>
              <a:gd name="connsiteY3" fmla="*/ 0 h 2107393"/>
              <a:gd name="connsiteX4" fmla="*/ 2197381 w 2197381"/>
              <a:gd name="connsiteY4" fmla="*/ 0 h 2107393"/>
              <a:gd name="connsiteX5" fmla="*/ 2197381 w 2197381"/>
              <a:gd name="connsiteY5" fmla="*/ 505774 h 2107393"/>
              <a:gd name="connsiteX6" fmla="*/ 2197381 w 2197381"/>
              <a:gd name="connsiteY6" fmla="*/ 1074770 h 2107393"/>
              <a:gd name="connsiteX7" fmla="*/ 2197381 w 2197381"/>
              <a:gd name="connsiteY7" fmla="*/ 1601619 h 2107393"/>
              <a:gd name="connsiteX8" fmla="*/ 2197381 w 2197381"/>
              <a:gd name="connsiteY8" fmla="*/ 2107393 h 2107393"/>
              <a:gd name="connsiteX9" fmla="*/ 1713957 w 2197381"/>
              <a:gd name="connsiteY9" fmla="*/ 2107393 h 2107393"/>
              <a:gd name="connsiteX10" fmla="*/ 1230533 w 2197381"/>
              <a:gd name="connsiteY10" fmla="*/ 2107393 h 2107393"/>
              <a:gd name="connsiteX11" fmla="*/ 659214 w 2197381"/>
              <a:gd name="connsiteY11" fmla="*/ 2107393 h 2107393"/>
              <a:gd name="connsiteX12" fmla="*/ 0 w 2197381"/>
              <a:gd name="connsiteY12" fmla="*/ 2107393 h 2107393"/>
              <a:gd name="connsiteX13" fmla="*/ 0 w 2197381"/>
              <a:gd name="connsiteY13" fmla="*/ 1580545 h 2107393"/>
              <a:gd name="connsiteX14" fmla="*/ 0 w 2197381"/>
              <a:gd name="connsiteY14" fmla="*/ 1095844 h 2107393"/>
              <a:gd name="connsiteX15" fmla="*/ 0 w 2197381"/>
              <a:gd name="connsiteY15" fmla="*/ 568996 h 2107393"/>
              <a:gd name="connsiteX16" fmla="*/ 0 w 2197381"/>
              <a:gd name="connsiteY16" fmla="*/ 0 h 210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7381" h="2107393" fill="none" extrusionOk="0">
                <a:moveTo>
                  <a:pt x="0" y="0"/>
                </a:moveTo>
                <a:cubicBezTo>
                  <a:pt x="210504" y="-22048"/>
                  <a:pt x="327234" y="47751"/>
                  <a:pt x="483424" y="0"/>
                </a:cubicBezTo>
                <a:cubicBezTo>
                  <a:pt x="639614" y="-47751"/>
                  <a:pt x="890841" y="42885"/>
                  <a:pt x="1054743" y="0"/>
                </a:cubicBezTo>
                <a:cubicBezTo>
                  <a:pt x="1218645" y="-42885"/>
                  <a:pt x="1412618" y="39011"/>
                  <a:pt x="1560141" y="0"/>
                </a:cubicBezTo>
                <a:cubicBezTo>
                  <a:pt x="1707664" y="-39011"/>
                  <a:pt x="1928222" y="35340"/>
                  <a:pt x="2197381" y="0"/>
                </a:cubicBezTo>
                <a:cubicBezTo>
                  <a:pt x="2199407" y="147635"/>
                  <a:pt x="2156622" y="370589"/>
                  <a:pt x="2197381" y="505774"/>
                </a:cubicBezTo>
                <a:cubicBezTo>
                  <a:pt x="2238140" y="640959"/>
                  <a:pt x="2193179" y="853378"/>
                  <a:pt x="2197381" y="1074770"/>
                </a:cubicBezTo>
                <a:cubicBezTo>
                  <a:pt x="2201583" y="1296162"/>
                  <a:pt x="2182099" y="1496195"/>
                  <a:pt x="2197381" y="1601619"/>
                </a:cubicBezTo>
                <a:cubicBezTo>
                  <a:pt x="2212663" y="1707043"/>
                  <a:pt x="2170274" y="1907462"/>
                  <a:pt x="2197381" y="2107393"/>
                </a:cubicBezTo>
                <a:cubicBezTo>
                  <a:pt x="2008728" y="2119935"/>
                  <a:pt x="1919437" y="2078647"/>
                  <a:pt x="1713957" y="2107393"/>
                </a:cubicBezTo>
                <a:cubicBezTo>
                  <a:pt x="1508477" y="2136139"/>
                  <a:pt x="1411286" y="2096901"/>
                  <a:pt x="1230533" y="2107393"/>
                </a:cubicBezTo>
                <a:cubicBezTo>
                  <a:pt x="1049780" y="2117885"/>
                  <a:pt x="868235" y="2093312"/>
                  <a:pt x="659214" y="2107393"/>
                </a:cubicBezTo>
                <a:cubicBezTo>
                  <a:pt x="450193" y="2121474"/>
                  <a:pt x="251847" y="2100787"/>
                  <a:pt x="0" y="2107393"/>
                </a:cubicBezTo>
                <a:cubicBezTo>
                  <a:pt x="-13239" y="1894612"/>
                  <a:pt x="12820" y="1768594"/>
                  <a:pt x="0" y="1580545"/>
                </a:cubicBezTo>
                <a:cubicBezTo>
                  <a:pt x="-12820" y="1392496"/>
                  <a:pt x="12852" y="1274512"/>
                  <a:pt x="0" y="1095844"/>
                </a:cubicBezTo>
                <a:cubicBezTo>
                  <a:pt x="-12852" y="917176"/>
                  <a:pt x="22809" y="728426"/>
                  <a:pt x="0" y="568996"/>
                </a:cubicBezTo>
                <a:cubicBezTo>
                  <a:pt x="-22809" y="409566"/>
                  <a:pt x="45123" y="270533"/>
                  <a:pt x="0" y="0"/>
                </a:cubicBezTo>
                <a:close/>
              </a:path>
              <a:path w="2197381" h="2107393" stroke="0" extrusionOk="0">
                <a:moveTo>
                  <a:pt x="0" y="0"/>
                </a:moveTo>
                <a:cubicBezTo>
                  <a:pt x="108210" y="-36207"/>
                  <a:pt x="292001" y="55140"/>
                  <a:pt x="483424" y="0"/>
                </a:cubicBezTo>
                <a:cubicBezTo>
                  <a:pt x="674847" y="-55140"/>
                  <a:pt x="850318" y="48938"/>
                  <a:pt x="966848" y="0"/>
                </a:cubicBezTo>
                <a:cubicBezTo>
                  <a:pt x="1083378" y="-48938"/>
                  <a:pt x="1351849" y="27140"/>
                  <a:pt x="1516193" y="0"/>
                </a:cubicBezTo>
                <a:cubicBezTo>
                  <a:pt x="1680537" y="-27140"/>
                  <a:pt x="1910821" y="20559"/>
                  <a:pt x="2197381" y="0"/>
                </a:cubicBezTo>
                <a:cubicBezTo>
                  <a:pt x="2243259" y="236804"/>
                  <a:pt x="2197259" y="404977"/>
                  <a:pt x="2197381" y="568996"/>
                </a:cubicBezTo>
                <a:cubicBezTo>
                  <a:pt x="2197503" y="733015"/>
                  <a:pt x="2153599" y="857271"/>
                  <a:pt x="2197381" y="1116918"/>
                </a:cubicBezTo>
                <a:cubicBezTo>
                  <a:pt x="2241163" y="1376565"/>
                  <a:pt x="2157422" y="1392077"/>
                  <a:pt x="2197381" y="1580545"/>
                </a:cubicBezTo>
                <a:cubicBezTo>
                  <a:pt x="2237340" y="1769013"/>
                  <a:pt x="2180527" y="1869094"/>
                  <a:pt x="2197381" y="2107393"/>
                </a:cubicBezTo>
                <a:cubicBezTo>
                  <a:pt x="1998407" y="2130019"/>
                  <a:pt x="1862973" y="2071050"/>
                  <a:pt x="1691983" y="2107393"/>
                </a:cubicBezTo>
                <a:cubicBezTo>
                  <a:pt x="1520993" y="2143736"/>
                  <a:pt x="1355502" y="2063747"/>
                  <a:pt x="1164612" y="2107393"/>
                </a:cubicBezTo>
                <a:cubicBezTo>
                  <a:pt x="973722" y="2151039"/>
                  <a:pt x="852383" y="2086965"/>
                  <a:pt x="659214" y="2107393"/>
                </a:cubicBezTo>
                <a:cubicBezTo>
                  <a:pt x="466045" y="2127821"/>
                  <a:pt x="311686" y="2029166"/>
                  <a:pt x="0" y="2107393"/>
                </a:cubicBezTo>
                <a:cubicBezTo>
                  <a:pt x="-23705" y="1984557"/>
                  <a:pt x="51660" y="1726393"/>
                  <a:pt x="0" y="1580545"/>
                </a:cubicBezTo>
                <a:cubicBezTo>
                  <a:pt x="-51660" y="1434697"/>
                  <a:pt x="50199" y="1259282"/>
                  <a:pt x="0" y="1011549"/>
                </a:cubicBezTo>
                <a:cubicBezTo>
                  <a:pt x="-50199" y="763816"/>
                  <a:pt x="53967" y="654295"/>
                  <a:pt x="0" y="484700"/>
                </a:cubicBezTo>
                <a:cubicBezTo>
                  <a:pt x="-53967" y="315105"/>
                  <a:pt x="2641" y="121468"/>
                  <a:pt x="0" y="0"/>
                </a:cubicBezTo>
                <a:close/>
              </a:path>
            </a:pathLst>
          </a:custGeom>
          <a:blipFill>
            <a:blip r:embed="rId2"/>
            <a:stretch>
              <a:fillRect t="-9827" b="-29368"/>
            </a:stretch>
          </a:blipFill>
          <a:ln>
            <a:solidFill>
              <a:schemeClr val="tx1"/>
            </a:solidFill>
            <a:extLst>
              <a:ext uri="{C807C97D-BFC1-408E-A445-0C87EB9F89A2}">
                <ask:lineSketchStyleProps xmlns:ask="http://schemas.microsoft.com/office/drawing/2018/sketchyshapes" sd="420217392">
                  <a:custGeom>
                    <a:avLst/>
                    <a:gdLst/>
                    <a:ahLst/>
                    <a:cxnLst/>
                    <a:rect l="l" t="t" r="r" b="b"/>
                    <a:pathLst>
                      <a:path w="3296071" h="3161089">
                        <a:moveTo>
                          <a:pt x="0" y="0"/>
                        </a:moveTo>
                        <a:lnTo>
                          <a:pt x="3296071" y="0"/>
                        </a:lnTo>
                        <a:lnTo>
                          <a:pt x="3296071" y="3161089"/>
                        </a:lnTo>
                        <a:lnTo>
                          <a:pt x="0" y="3161089"/>
                        </a:lnTo>
                        <a:lnTo>
                          <a:pt x="0" y="0"/>
                        </a:lnTo>
                        <a:close/>
                      </a:path>
                    </a:pathLst>
                  </a:custGeom>
                  <ask:type>
                    <ask:lineSketchScribble/>
                  </ask:type>
                </ask:lineSketchStyleProps>
              </a:ext>
            </a:extLst>
          </a:ln>
        </p:spPr>
        <p:txBody>
          <a:bodyPr/>
          <a:lstStyle/>
          <a:p>
            <a:endParaRPr lang="en-US" sz="1200"/>
          </a:p>
        </p:txBody>
      </p:sp>
      <p:grpSp>
        <p:nvGrpSpPr>
          <p:cNvPr id="7" name="Group 7"/>
          <p:cNvGrpSpPr/>
          <p:nvPr/>
        </p:nvGrpSpPr>
        <p:grpSpPr>
          <a:xfrm>
            <a:off x="3782745" y="3121819"/>
            <a:ext cx="2197381" cy="631217"/>
            <a:chOff x="0" y="0"/>
            <a:chExt cx="922973" cy="265132"/>
          </a:xfrm>
          <a:solidFill>
            <a:srgbClr val="C00000"/>
          </a:solidFill>
        </p:grpSpPr>
        <p:sp>
          <p:nvSpPr>
            <p:cNvPr id="8" name="Freeform 8"/>
            <p:cNvSpPr/>
            <p:nvPr/>
          </p:nvSpPr>
          <p:spPr>
            <a:xfrm>
              <a:off x="0" y="0"/>
              <a:ext cx="922973" cy="265132"/>
            </a:xfrm>
            <a:custGeom>
              <a:avLst/>
              <a:gdLst>
                <a:gd name="connsiteX0" fmla="*/ 0 w 2197381"/>
                <a:gd name="connsiteY0" fmla="*/ 0 h 631217"/>
                <a:gd name="connsiteX1" fmla="*/ 593293 w 2197381"/>
                <a:gd name="connsiteY1" fmla="*/ 0 h 631217"/>
                <a:gd name="connsiteX2" fmla="*/ 1076717 w 2197381"/>
                <a:gd name="connsiteY2" fmla="*/ 0 h 631217"/>
                <a:gd name="connsiteX3" fmla="*/ 1582114 w 2197381"/>
                <a:gd name="connsiteY3" fmla="*/ 0 h 631217"/>
                <a:gd name="connsiteX4" fmla="*/ 2197381 w 2197381"/>
                <a:gd name="connsiteY4" fmla="*/ 0 h 631217"/>
                <a:gd name="connsiteX5" fmla="*/ 2197381 w 2197381"/>
                <a:gd name="connsiteY5" fmla="*/ 328233 h 631217"/>
                <a:gd name="connsiteX6" fmla="*/ 2197381 w 2197381"/>
                <a:gd name="connsiteY6" fmla="*/ 631217 h 631217"/>
                <a:gd name="connsiteX7" fmla="*/ 1626062 w 2197381"/>
                <a:gd name="connsiteY7" fmla="*/ 631217 h 631217"/>
                <a:gd name="connsiteX8" fmla="*/ 1120664 w 2197381"/>
                <a:gd name="connsiteY8" fmla="*/ 631217 h 631217"/>
                <a:gd name="connsiteX9" fmla="*/ 593293 w 2197381"/>
                <a:gd name="connsiteY9" fmla="*/ 631217 h 631217"/>
                <a:gd name="connsiteX10" fmla="*/ 0 w 2197381"/>
                <a:gd name="connsiteY10" fmla="*/ 631217 h 631217"/>
                <a:gd name="connsiteX11" fmla="*/ 0 w 2197381"/>
                <a:gd name="connsiteY11" fmla="*/ 328233 h 631217"/>
                <a:gd name="connsiteX12" fmla="*/ 0 w 2197381"/>
                <a:gd name="connsiteY12" fmla="*/ 0 h 6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631217" fill="none" extrusionOk="0">
                  <a:moveTo>
                    <a:pt x="0" y="0"/>
                  </a:moveTo>
                  <a:cubicBezTo>
                    <a:pt x="200044" y="-53"/>
                    <a:pt x="453582" y="62398"/>
                    <a:pt x="593293" y="0"/>
                  </a:cubicBezTo>
                  <a:cubicBezTo>
                    <a:pt x="733004" y="-62398"/>
                    <a:pt x="865274" y="49317"/>
                    <a:pt x="1076717" y="0"/>
                  </a:cubicBezTo>
                  <a:cubicBezTo>
                    <a:pt x="1288160" y="-49317"/>
                    <a:pt x="1395483" y="25268"/>
                    <a:pt x="1582114" y="0"/>
                  </a:cubicBezTo>
                  <a:cubicBezTo>
                    <a:pt x="1768745" y="-25268"/>
                    <a:pt x="1918459" y="4629"/>
                    <a:pt x="2197381" y="0"/>
                  </a:cubicBezTo>
                  <a:cubicBezTo>
                    <a:pt x="2229103" y="113889"/>
                    <a:pt x="2177524" y="189203"/>
                    <a:pt x="2197381" y="328233"/>
                  </a:cubicBezTo>
                  <a:cubicBezTo>
                    <a:pt x="2217238" y="467263"/>
                    <a:pt x="2165171" y="510883"/>
                    <a:pt x="2197381" y="631217"/>
                  </a:cubicBezTo>
                  <a:cubicBezTo>
                    <a:pt x="2011043" y="642908"/>
                    <a:pt x="1825403" y="574721"/>
                    <a:pt x="1626062" y="631217"/>
                  </a:cubicBezTo>
                  <a:cubicBezTo>
                    <a:pt x="1426721" y="687713"/>
                    <a:pt x="1296078" y="574635"/>
                    <a:pt x="1120664" y="631217"/>
                  </a:cubicBezTo>
                  <a:cubicBezTo>
                    <a:pt x="945250" y="687799"/>
                    <a:pt x="764913" y="569301"/>
                    <a:pt x="593293" y="631217"/>
                  </a:cubicBezTo>
                  <a:cubicBezTo>
                    <a:pt x="421673" y="693133"/>
                    <a:pt x="213347" y="618189"/>
                    <a:pt x="0" y="631217"/>
                  </a:cubicBezTo>
                  <a:cubicBezTo>
                    <a:pt x="-14169" y="525629"/>
                    <a:pt x="16756" y="464897"/>
                    <a:pt x="0" y="328233"/>
                  </a:cubicBezTo>
                  <a:cubicBezTo>
                    <a:pt x="-16756" y="191569"/>
                    <a:pt x="4685" y="87258"/>
                    <a:pt x="0" y="0"/>
                  </a:cubicBezTo>
                  <a:close/>
                </a:path>
                <a:path w="2197381" h="631217" stroke="0" extrusionOk="0">
                  <a:moveTo>
                    <a:pt x="0" y="0"/>
                  </a:moveTo>
                  <a:cubicBezTo>
                    <a:pt x="199069" y="-14923"/>
                    <a:pt x="402100" y="6701"/>
                    <a:pt x="527371" y="0"/>
                  </a:cubicBezTo>
                  <a:cubicBezTo>
                    <a:pt x="652642" y="-6701"/>
                    <a:pt x="807073" y="29963"/>
                    <a:pt x="1076717" y="0"/>
                  </a:cubicBezTo>
                  <a:cubicBezTo>
                    <a:pt x="1346361" y="-29963"/>
                    <a:pt x="1343661" y="13686"/>
                    <a:pt x="1560141" y="0"/>
                  </a:cubicBezTo>
                  <a:cubicBezTo>
                    <a:pt x="1776621" y="-13686"/>
                    <a:pt x="2009323" y="4781"/>
                    <a:pt x="2197381" y="0"/>
                  </a:cubicBezTo>
                  <a:cubicBezTo>
                    <a:pt x="2227899" y="126828"/>
                    <a:pt x="2195654" y="157080"/>
                    <a:pt x="2197381" y="302984"/>
                  </a:cubicBezTo>
                  <a:cubicBezTo>
                    <a:pt x="2199108" y="448888"/>
                    <a:pt x="2173972" y="537082"/>
                    <a:pt x="2197381" y="631217"/>
                  </a:cubicBezTo>
                  <a:cubicBezTo>
                    <a:pt x="2065633" y="697789"/>
                    <a:pt x="1780587" y="604622"/>
                    <a:pt x="1626062" y="631217"/>
                  </a:cubicBezTo>
                  <a:cubicBezTo>
                    <a:pt x="1471537" y="657812"/>
                    <a:pt x="1323542" y="622300"/>
                    <a:pt x="1142638" y="631217"/>
                  </a:cubicBezTo>
                  <a:cubicBezTo>
                    <a:pt x="961734" y="640134"/>
                    <a:pt x="768585" y="626716"/>
                    <a:pt x="593293" y="631217"/>
                  </a:cubicBezTo>
                  <a:cubicBezTo>
                    <a:pt x="418002" y="635718"/>
                    <a:pt x="216215" y="579053"/>
                    <a:pt x="0" y="631217"/>
                  </a:cubicBezTo>
                  <a:cubicBezTo>
                    <a:pt x="-11513" y="540899"/>
                    <a:pt x="31439" y="391282"/>
                    <a:pt x="0" y="321921"/>
                  </a:cubicBezTo>
                  <a:cubicBezTo>
                    <a:pt x="-31439" y="252560"/>
                    <a:pt x="21146" y="100230"/>
                    <a:pt x="0" y="0"/>
                  </a:cubicBezTo>
                  <a:close/>
                </a:path>
              </a:pathLst>
            </a:custGeom>
            <a:grpFill/>
            <a:ln cap="sq">
              <a:solidFill>
                <a:schemeClr val="tx1"/>
              </a:solidFill>
              <a:prstDash val="solid"/>
              <a:miter/>
              <a:extLst>
                <a:ext uri="{C807C97D-BFC1-408E-A445-0C87EB9F89A2}">
                  <ask:lineSketchStyleProps xmlns:ask="http://schemas.microsoft.com/office/drawing/2018/sketchyshapes" sd="1087935058">
                    <a:custGeom>
                      <a:avLst/>
                      <a:gdLst/>
                      <a:ahLst/>
                      <a:cxnLst/>
                      <a:rect l="l" t="t" r="r" b="b"/>
                      <a:pathLst>
                        <a:path w="922973" h="265132">
                          <a:moveTo>
                            <a:pt x="0" y="0"/>
                          </a:moveTo>
                          <a:lnTo>
                            <a:pt x="922973" y="0"/>
                          </a:lnTo>
                          <a:lnTo>
                            <a:pt x="922973" y="265132"/>
                          </a:lnTo>
                          <a:lnTo>
                            <a:pt x="0" y="265132"/>
                          </a:lnTo>
                          <a:close/>
                        </a:path>
                      </a:pathLst>
                    </a:custGeom>
                    <ask:type>
                      <ask:lineSketchScribble/>
                    </ask:type>
                  </ask:lineSketchStyleProps>
                </a:ext>
              </a:extLst>
            </a:ln>
          </p:spPr>
          <p:txBody>
            <a:bodyPr/>
            <a:lstStyle/>
            <a:p>
              <a:endParaRPr lang="en-US" sz="1200"/>
            </a:p>
          </p:txBody>
        </p:sp>
        <p:sp>
          <p:nvSpPr>
            <p:cNvPr id="9" name="TextBox 9"/>
            <p:cNvSpPr txBox="1"/>
            <p:nvPr/>
          </p:nvSpPr>
          <p:spPr>
            <a:xfrm>
              <a:off x="0" y="-38100"/>
              <a:ext cx="922973" cy="303232"/>
            </a:xfrm>
            <a:custGeom>
              <a:avLst/>
              <a:gdLst>
                <a:gd name="connsiteX0" fmla="*/ 0 w 2197381"/>
                <a:gd name="connsiteY0" fmla="*/ 0 h 721924"/>
                <a:gd name="connsiteX1" fmla="*/ 549345 w 2197381"/>
                <a:gd name="connsiteY1" fmla="*/ 0 h 721924"/>
                <a:gd name="connsiteX2" fmla="*/ 1142638 w 2197381"/>
                <a:gd name="connsiteY2" fmla="*/ 0 h 721924"/>
                <a:gd name="connsiteX3" fmla="*/ 1626062 w 2197381"/>
                <a:gd name="connsiteY3" fmla="*/ 0 h 721924"/>
                <a:gd name="connsiteX4" fmla="*/ 2197381 w 2197381"/>
                <a:gd name="connsiteY4" fmla="*/ 0 h 721924"/>
                <a:gd name="connsiteX5" fmla="*/ 2197381 w 2197381"/>
                <a:gd name="connsiteY5" fmla="*/ 353743 h 721924"/>
                <a:gd name="connsiteX6" fmla="*/ 2197381 w 2197381"/>
                <a:gd name="connsiteY6" fmla="*/ 721924 h 721924"/>
                <a:gd name="connsiteX7" fmla="*/ 1713957 w 2197381"/>
                <a:gd name="connsiteY7" fmla="*/ 721924 h 721924"/>
                <a:gd name="connsiteX8" fmla="*/ 1230533 w 2197381"/>
                <a:gd name="connsiteY8" fmla="*/ 721924 h 721924"/>
                <a:gd name="connsiteX9" fmla="*/ 703162 w 2197381"/>
                <a:gd name="connsiteY9" fmla="*/ 721924 h 721924"/>
                <a:gd name="connsiteX10" fmla="*/ 0 w 2197381"/>
                <a:gd name="connsiteY10" fmla="*/ 721924 h 721924"/>
                <a:gd name="connsiteX11" fmla="*/ 0 w 2197381"/>
                <a:gd name="connsiteY11" fmla="*/ 346524 h 721924"/>
                <a:gd name="connsiteX12" fmla="*/ 0 w 2197381"/>
                <a:gd name="connsiteY12" fmla="*/ 0 h 72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721924" fill="none" extrusionOk="0">
                  <a:moveTo>
                    <a:pt x="0" y="0"/>
                  </a:moveTo>
                  <a:cubicBezTo>
                    <a:pt x="117988" y="-9612"/>
                    <a:pt x="311112" y="7589"/>
                    <a:pt x="549345" y="0"/>
                  </a:cubicBezTo>
                  <a:cubicBezTo>
                    <a:pt x="787579" y="-7589"/>
                    <a:pt x="920100" y="14040"/>
                    <a:pt x="1142638" y="0"/>
                  </a:cubicBezTo>
                  <a:cubicBezTo>
                    <a:pt x="1365176" y="-14040"/>
                    <a:pt x="1516608" y="42787"/>
                    <a:pt x="1626062" y="0"/>
                  </a:cubicBezTo>
                  <a:cubicBezTo>
                    <a:pt x="1735516" y="-42787"/>
                    <a:pt x="1913422" y="48782"/>
                    <a:pt x="2197381" y="0"/>
                  </a:cubicBezTo>
                  <a:cubicBezTo>
                    <a:pt x="2210478" y="156395"/>
                    <a:pt x="2195119" y="251640"/>
                    <a:pt x="2197381" y="353743"/>
                  </a:cubicBezTo>
                  <a:cubicBezTo>
                    <a:pt x="2199643" y="455846"/>
                    <a:pt x="2156699" y="544635"/>
                    <a:pt x="2197381" y="721924"/>
                  </a:cubicBezTo>
                  <a:cubicBezTo>
                    <a:pt x="2089148" y="728878"/>
                    <a:pt x="1867767" y="688598"/>
                    <a:pt x="1713957" y="721924"/>
                  </a:cubicBezTo>
                  <a:cubicBezTo>
                    <a:pt x="1560147" y="755250"/>
                    <a:pt x="1464052" y="721168"/>
                    <a:pt x="1230533" y="721924"/>
                  </a:cubicBezTo>
                  <a:cubicBezTo>
                    <a:pt x="997014" y="722680"/>
                    <a:pt x="861836" y="698108"/>
                    <a:pt x="703162" y="721924"/>
                  </a:cubicBezTo>
                  <a:cubicBezTo>
                    <a:pt x="544488" y="745740"/>
                    <a:pt x="341533" y="700323"/>
                    <a:pt x="0" y="721924"/>
                  </a:cubicBezTo>
                  <a:cubicBezTo>
                    <a:pt x="-38608" y="622842"/>
                    <a:pt x="5191" y="527491"/>
                    <a:pt x="0" y="346524"/>
                  </a:cubicBezTo>
                  <a:cubicBezTo>
                    <a:pt x="-5191" y="165557"/>
                    <a:pt x="25005" y="165625"/>
                    <a:pt x="0" y="0"/>
                  </a:cubicBezTo>
                  <a:close/>
                </a:path>
                <a:path w="2197381" h="721924" stroke="0" extrusionOk="0">
                  <a:moveTo>
                    <a:pt x="0" y="0"/>
                  </a:moveTo>
                  <a:cubicBezTo>
                    <a:pt x="154100" y="-62212"/>
                    <a:pt x="290770" y="33429"/>
                    <a:pt x="571319" y="0"/>
                  </a:cubicBezTo>
                  <a:cubicBezTo>
                    <a:pt x="851868" y="-33429"/>
                    <a:pt x="947461" y="55874"/>
                    <a:pt x="1054743" y="0"/>
                  </a:cubicBezTo>
                  <a:cubicBezTo>
                    <a:pt x="1162025" y="-55874"/>
                    <a:pt x="1523318" y="43214"/>
                    <a:pt x="1648036" y="0"/>
                  </a:cubicBezTo>
                  <a:cubicBezTo>
                    <a:pt x="1772754" y="-43214"/>
                    <a:pt x="1979177" y="27246"/>
                    <a:pt x="2197381" y="0"/>
                  </a:cubicBezTo>
                  <a:cubicBezTo>
                    <a:pt x="2214696" y="75639"/>
                    <a:pt x="2193987" y="228795"/>
                    <a:pt x="2197381" y="346524"/>
                  </a:cubicBezTo>
                  <a:cubicBezTo>
                    <a:pt x="2200775" y="464253"/>
                    <a:pt x="2165837" y="633590"/>
                    <a:pt x="2197381" y="721924"/>
                  </a:cubicBezTo>
                  <a:cubicBezTo>
                    <a:pt x="1973862" y="749887"/>
                    <a:pt x="1865906" y="712027"/>
                    <a:pt x="1626062" y="721924"/>
                  </a:cubicBezTo>
                  <a:cubicBezTo>
                    <a:pt x="1386218" y="731821"/>
                    <a:pt x="1271562" y="695097"/>
                    <a:pt x="1120664" y="721924"/>
                  </a:cubicBezTo>
                  <a:cubicBezTo>
                    <a:pt x="969766" y="748751"/>
                    <a:pt x="835229" y="668824"/>
                    <a:pt x="615267" y="721924"/>
                  </a:cubicBezTo>
                  <a:cubicBezTo>
                    <a:pt x="395305" y="775024"/>
                    <a:pt x="234980" y="658649"/>
                    <a:pt x="0" y="721924"/>
                  </a:cubicBezTo>
                  <a:cubicBezTo>
                    <a:pt x="-11234" y="570391"/>
                    <a:pt x="15909" y="477646"/>
                    <a:pt x="0" y="346524"/>
                  </a:cubicBezTo>
                  <a:cubicBezTo>
                    <a:pt x="-15909" y="215402"/>
                    <a:pt x="23124" y="90915"/>
                    <a:pt x="0" y="0"/>
                  </a:cubicBezTo>
                  <a:close/>
                </a:path>
              </a:pathLst>
            </a:custGeom>
            <a:grpFill/>
            <a:ln>
              <a:solidFill>
                <a:schemeClr val="tx1"/>
              </a:solidFill>
              <a:extLst>
                <a:ext uri="{C807C97D-BFC1-408E-A445-0C87EB9F89A2}">
                  <ask:lineSketchStyleProps xmlns:ask="http://schemas.microsoft.com/office/drawing/2018/sketchyshapes" sd="2356542165">
                    <a:prstGeom prst="rect">
                      <a:avLst/>
                    </a:prstGeom>
                    <ask:type>
                      <ask:lineSketchScribble/>
                    </ask:type>
                  </ask:lineSketchStyleProps>
                </a:ext>
              </a:extLst>
            </a:ln>
          </p:spPr>
          <p:txBody>
            <a:bodyPr lIns="33867" tIns="33867" rIns="33867" bIns="33867" rtlCol="0" anchor="ctr"/>
            <a:lstStyle/>
            <a:p>
              <a:pPr algn="ctr">
                <a:lnSpc>
                  <a:spcPts val="1773"/>
                </a:lnSpc>
                <a:spcBef>
                  <a:spcPct val="0"/>
                </a:spcBef>
              </a:pPr>
              <a:endParaRPr sz="1200"/>
            </a:p>
          </p:txBody>
        </p:sp>
      </p:grpSp>
      <p:sp>
        <p:nvSpPr>
          <p:cNvPr id="10" name="Freeform 10"/>
          <p:cNvSpPr/>
          <p:nvPr/>
        </p:nvSpPr>
        <p:spPr>
          <a:xfrm>
            <a:off x="3782745" y="1014426"/>
            <a:ext cx="2197381" cy="2107393"/>
          </a:xfrm>
          <a:custGeom>
            <a:avLst/>
            <a:gdLst>
              <a:gd name="connsiteX0" fmla="*/ 0 w 2197381"/>
              <a:gd name="connsiteY0" fmla="*/ 0 h 2107393"/>
              <a:gd name="connsiteX1" fmla="*/ 549345 w 2197381"/>
              <a:gd name="connsiteY1" fmla="*/ 0 h 2107393"/>
              <a:gd name="connsiteX2" fmla="*/ 1076717 w 2197381"/>
              <a:gd name="connsiteY2" fmla="*/ 0 h 2107393"/>
              <a:gd name="connsiteX3" fmla="*/ 1582114 w 2197381"/>
              <a:gd name="connsiteY3" fmla="*/ 0 h 2107393"/>
              <a:gd name="connsiteX4" fmla="*/ 2197381 w 2197381"/>
              <a:gd name="connsiteY4" fmla="*/ 0 h 2107393"/>
              <a:gd name="connsiteX5" fmla="*/ 2197381 w 2197381"/>
              <a:gd name="connsiteY5" fmla="*/ 547922 h 2107393"/>
              <a:gd name="connsiteX6" fmla="*/ 2197381 w 2197381"/>
              <a:gd name="connsiteY6" fmla="*/ 1032623 h 2107393"/>
              <a:gd name="connsiteX7" fmla="*/ 2197381 w 2197381"/>
              <a:gd name="connsiteY7" fmla="*/ 1538397 h 2107393"/>
              <a:gd name="connsiteX8" fmla="*/ 2197381 w 2197381"/>
              <a:gd name="connsiteY8" fmla="*/ 2107393 h 2107393"/>
              <a:gd name="connsiteX9" fmla="*/ 1691983 w 2197381"/>
              <a:gd name="connsiteY9" fmla="*/ 2107393 h 2107393"/>
              <a:gd name="connsiteX10" fmla="*/ 1164612 w 2197381"/>
              <a:gd name="connsiteY10" fmla="*/ 2107393 h 2107393"/>
              <a:gd name="connsiteX11" fmla="*/ 615267 w 2197381"/>
              <a:gd name="connsiteY11" fmla="*/ 2107393 h 2107393"/>
              <a:gd name="connsiteX12" fmla="*/ 0 w 2197381"/>
              <a:gd name="connsiteY12" fmla="*/ 2107393 h 2107393"/>
              <a:gd name="connsiteX13" fmla="*/ 0 w 2197381"/>
              <a:gd name="connsiteY13" fmla="*/ 1538397 h 2107393"/>
              <a:gd name="connsiteX14" fmla="*/ 0 w 2197381"/>
              <a:gd name="connsiteY14" fmla="*/ 990475 h 2107393"/>
              <a:gd name="connsiteX15" fmla="*/ 0 w 2197381"/>
              <a:gd name="connsiteY15" fmla="*/ 0 h 210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7381" h="2107393" fill="none" extrusionOk="0">
                <a:moveTo>
                  <a:pt x="0" y="0"/>
                </a:moveTo>
                <a:cubicBezTo>
                  <a:pt x="225586" y="-59893"/>
                  <a:pt x="354212" y="57489"/>
                  <a:pt x="549345" y="0"/>
                </a:cubicBezTo>
                <a:cubicBezTo>
                  <a:pt x="744479" y="-57489"/>
                  <a:pt x="827211" y="23762"/>
                  <a:pt x="1076717" y="0"/>
                </a:cubicBezTo>
                <a:cubicBezTo>
                  <a:pt x="1326223" y="-23762"/>
                  <a:pt x="1338523" y="58882"/>
                  <a:pt x="1582114" y="0"/>
                </a:cubicBezTo>
                <a:cubicBezTo>
                  <a:pt x="1825705" y="-58882"/>
                  <a:pt x="2022526" y="4670"/>
                  <a:pt x="2197381" y="0"/>
                </a:cubicBezTo>
                <a:cubicBezTo>
                  <a:pt x="2233857" y="195099"/>
                  <a:pt x="2195780" y="277680"/>
                  <a:pt x="2197381" y="547922"/>
                </a:cubicBezTo>
                <a:cubicBezTo>
                  <a:pt x="2198982" y="818164"/>
                  <a:pt x="2186919" y="880039"/>
                  <a:pt x="2197381" y="1032623"/>
                </a:cubicBezTo>
                <a:cubicBezTo>
                  <a:pt x="2207843" y="1185207"/>
                  <a:pt x="2144917" y="1373482"/>
                  <a:pt x="2197381" y="1538397"/>
                </a:cubicBezTo>
                <a:cubicBezTo>
                  <a:pt x="2249845" y="1703312"/>
                  <a:pt x="2179820" y="1928307"/>
                  <a:pt x="2197381" y="2107393"/>
                </a:cubicBezTo>
                <a:cubicBezTo>
                  <a:pt x="2094983" y="2118170"/>
                  <a:pt x="1818292" y="2047226"/>
                  <a:pt x="1691983" y="2107393"/>
                </a:cubicBezTo>
                <a:cubicBezTo>
                  <a:pt x="1565674" y="2167560"/>
                  <a:pt x="1308535" y="2085836"/>
                  <a:pt x="1164612" y="2107393"/>
                </a:cubicBezTo>
                <a:cubicBezTo>
                  <a:pt x="1020689" y="2128950"/>
                  <a:pt x="774346" y="2097936"/>
                  <a:pt x="615267" y="2107393"/>
                </a:cubicBezTo>
                <a:cubicBezTo>
                  <a:pt x="456188" y="2116850"/>
                  <a:pt x="250633" y="2088622"/>
                  <a:pt x="0" y="2107393"/>
                </a:cubicBezTo>
                <a:cubicBezTo>
                  <a:pt x="-63164" y="1935872"/>
                  <a:pt x="11700" y="1723436"/>
                  <a:pt x="0" y="1538397"/>
                </a:cubicBezTo>
                <a:cubicBezTo>
                  <a:pt x="-11700" y="1353358"/>
                  <a:pt x="5225" y="1204582"/>
                  <a:pt x="0" y="990475"/>
                </a:cubicBezTo>
                <a:cubicBezTo>
                  <a:pt x="-5225" y="776368"/>
                  <a:pt x="55256" y="225035"/>
                  <a:pt x="0" y="0"/>
                </a:cubicBezTo>
                <a:close/>
              </a:path>
              <a:path w="2197381" h="2107393" stroke="0" extrusionOk="0">
                <a:moveTo>
                  <a:pt x="0" y="0"/>
                </a:moveTo>
                <a:cubicBezTo>
                  <a:pt x="279900" y="-38580"/>
                  <a:pt x="379204" y="67777"/>
                  <a:pt x="593293" y="0"/>
                </a:cubicBezTo>
                <a:cubicBezTo>
                  <a:pt x="807382" y="-67777"/>
                  <a:pt x="946616" y="38835"/>
                  <a:pt x="1142638" y="0"/>
                </a:cubicBezTo>
                <a:cubicBezTo>
                  <a:pt x="1338661" y="-38835"/>
                  <a:pt x="1404139" y="37898"/>
                  <a:pt x="1648036" y="0"/>
                </a:cubicBezTo>
                <a:cubicBezTo>
                  <a:pt x="1891933" y="-37898"/>
                  <a:pt x="1949837" y="30073"/>
                  <a:pt x="2197381" y="0"/>
                </a:cubicBezTo>
                <a:cubicBezTo>
                  <a:pt x="2212692" y="157582"/>
                  <a:pt x="2157116" y="335249"/>
                  <a:pt x="2197381" y="526848"/>
                </a:cubicBezTo>
                <a:cubicBezTo>
                  <a:pt x="2237646" y="718447"/>
                  <a:pt x="2134043" y="886631"/>
                  <a:pt x="2197381" y="1074770"/>
                </a:cubicBezTo>
                <a:cubicBezTo>
                  <a:pt x="2260719" y="1262909"/>
                  <a:pt x="2179477" y="1436877"/>
                  <a:pt x="2197381" y="1559471"/>
                </a:cubicBezTo>
                <a:cubicBezTo>
                  <a:pt x="2215285" y="1682065"/>
                  <a:pt x="2189608" y="1834448"/>
                  <a:pt x="2197381" y="2107393"/>
                </a:cubicBezTo>
                <a:cubicBezTo>
                  <a:pt x="1976055" y="2176497"/>
                  <a:pt x="1840453" y="2047071"/>
                  <a:pt x="1604088" y="2107393"/>
                </a:cubicBezTo>
                <a:cubicBezTo>
                  <a:pt x="1367723" y="2167715"/>
                  <a:pt x="1136102" y="2090557"/>
                  <a:pt x="1010795" y="2107393"/>
                </a:cubicBezTo>
                <a:cubicBezTo>
                  <a:pt x="885488" y="2124229"/>
                  <a:pt x="680874" y="2074643"/>
                  <a:pt x="505398" y="2107393"/>
                </a:cubicBezTo>
                <a:cubicBezTo>
                  <a:pt x="329922" y="2140143"/>
                  <a:pt x="171111" y="2100954"/>
                  <a:pt x="0" y="2107393"/>
                </a:cubicBezTo>
                <a:cubicBezTo>
                  <a:pt x="-27266" y="1877675"/>
                  <a:pt x="22435" y="1810836"/>
                  <a:pt x="0" y="1622693"/>
                </a:cubicBezTo>
                <a:cubicBezTo>
                  <a:pt x="-22435" y="1434550"/>
                  <a:pt x="56539" y="1245035"/>
                  <a:pt x="0" y="1074770"/>
                </a:cubicBezTo>
                <a:cubicBezTo>
                  <a:pt x="-56539" y="904505"/>
                  <a:pt x="38407" y="793313"/>
                  <a:pt x="0" y="590070"/>
                </a:cubicBezTo>
                <a:cubicBezTo>
                  <a:pt x="-38407" y="386827"/>
                  <a:pt x="55898" y="275004"/>
                  <a:pt x="0" y="0"/>
                </a:cubicBezTo>
                <a:close/>
              </a:path>
            </a:pathLst>
          </a:custGeom>
          <a:blipFill>
            <a:blip r:embed="rId3"/>
            <a:stretch>
              <a:fillRect t="-808" b="-38386"/>
            </a:stretch>
          </a:blipFill>
          <a:ln>
            <a:solidFill>
              <a:schemeClr val="tx1"/>
            </a:solidFill>
            <a:extLst>
              <a:ext uri="{C807C97D-BFC1-408E-A445-0C87EB9F89A2}">
                <ask:lineSketchStyleProps xmlns:ask="http://schemas.microsoft.com/office/drawing/2018/sketchyshapes" sd="3134770908">
                  <a:custGeom>
                    <a:avLst/>
                    <a:gdLst/>
                    <a:ahLst/>
                    <a:cxnLst/>
                    <a:rect l="l" t="t" r="r" b="b"/>
                    <a:pathLst>
                      <a:path w="3296071" h="3161089">
                        <a:moveTo>
                          <a:pt x="0" y="0"/>
                        </a:moveTo>
                        <a:lnTo>
                          <a:pt x="3296071" y="0"/>
                        </a:lnTo>
                        <a:lnTo>
                          <a:pt x="3296071" y="3161089"/>
                        </a:lnTo>
                        <a:lnTo>
                          <a:pt x="0" y="3161089"/>
                        </a:lnTo>
                        <a:lnTo>
                          <a:pt x="0" y="0"/>
                        </a:lnTo>
                        <a:close/>
                      </a:path>
                    </a:pathLst>
                  </a:custGeom>
                  <ask:type>
                    <ask:lineSketchScribble/>
                  </ask:type>
                </ask:lineSketchStyleProps>
              </a:ext>
            </a:extLst>
          </a:ln>
        </p:spPr>
        <p:txBody>
          <a:bodyPr/>
          <a:lstStyle/>
          <a:p>
            <a:endParaRPr lang="en-US" sz="1200"/>
          </a:p>
        </p:txBody>
      </p:sp>
      <p:grpSp>
        <p:nvGrpSpPr>
          <p:cNvPr id="11" name="Group 11"/>
          <p:cNvGrpSpPr/>
          <p:nvPr/>
        </p:nvGrpSpPr>
        <p:grpSpPr>
          <a:xfrm>
            <a:off x="6949217" y="3121819"/>
            <a:ext cx="2197381" cy="631217"/>
            <a:chOff x="0" y="0"/>
            <a:chExt cx="922973" cy="265132"/>
          </a:xfrm>
          <a:solidFill>
            <a:srgbClr val="C00000"/>
          </a:solidFill>
        </p:grpSpPr>
        <p:sp>
          <p:nvSpPr>
            <p:cNvPr id="12" name="Freeform 12"/>
            <p:cNvSpPr/>
            <p:nvPr/>
          </p:nvSpPr>
          <p:spPr>
            <a:xfrm>
              <a:off x="0" y="0"/>
              <a:ext cx="922973" cy="265132"/>
            </a:xfrm>
            <a:custGeom>
              <a:avLst/>
              <a:gdLst>
                <a:gd name="connsiteX0" fmla="*/ 0 w 2197381"/>
                <a:gd name="connsiteY0" fmla="*/ 0 h 631217"/>
                <a:gd name="connsiteX1" fmla="*/ 549345 w 2197381"/>
                <a:gd name="connsiteY1" fmla="*/ 0 h 631217"/>
                <a:gd name="connsiteX2" fmla="*/ 1098691 w 2197381"/>
                <a:gd name="connsiteY2" fmla="*/ 0 h 631217"/>
                <a:gd name="connsiteX3" fmla="*/ 1604088 w 2197381"/>
                <a:gd name="connsiteY3" fmla="*/ 0 h 631217"/>
                <a:gd name="connsiteX4" fmla="*/ 2197381 w 2197381"/>
                <a:gd name="connsiteY4" fmla="*/ 0 h 631217"/>
                <a:gd name="connsiteX5" fmla="*/ 2197381 w 2197381"/>
                <a:gd name="connsiteY5" fmla="*/ 302984 h 631217"/>
                <a:gd name="connsiteX6" fmla="*/ 2197381 w 2197381"/>
                <a:gd name="connsiteY6" fmla="*/ 631217 h 631217"/>
                <a:gd name="connsiteX7" fmla="*/ 1626062 w 2197381"/>
                <a:gd name="connsiteY7" fmla="*/ 631217 h 631217"/>
                <a:gd name="connsiteX8" fmla="*/ 1076717 w 2197381"/>
                <a:gd name="connsiteY8" fmla="*/ 631217 h 631217"/>
                <a:gd name="connsiteX9" fmla="*/ 505398 w 2197381"/>
                <a:gd name="connsiteY9" fmla="*/ 631217 h 631217"/>
                <a:gd name="connsiteX10" fmla="*/ 0 w 2197381"/>
                <a:gd name="connsiteY10" fmla="*/ 631217 h 631217"/>
                <a:gd name="connsiteX11" fmla="*/ 0 w 2197381"/>
                <a:gd name="connsiteY11" fmla="*/ 334545 h 631217"/>
                <a:gd name="connsiteX12" fmla="*/ 0 w 2197381"/>
                <a:gd name="connsiteY12" fmla="*/ 0 h 6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631217" fill="none" extrusionOk="0">
                  <a:moveTo>
                    <a:pt x="0" y="0"/>
                  </a:moveTo>
                  <a:cubicBezTo>
                    <a:pt x="173130" y="-49893"/>
                    <a:pt x="429903" y="18157"/>
                    <a:pt x="549345" y="0"/>
                  </a:cubicBezTo>
                  <a:cubicBezTo>
                    <a:pt x="668788" y="-18157"/>
                    <a:pt x="847544" y="65504"/>
                    <a:pt x="1098691" y="0"/>
                  </a:cubicBezTo>
                  <a:cubicBezTo>
                    <a:pt x="1349838" y="-65504"/>
                    <a:pt x="1478179" y="16535"/>
                    <a:pt x="1604088" y="0"/>
                  </a:cubicBezTo>
                  <a:cubicBezTo>
                    <a:pt x="1729997" y="-16535"/>
                    <a:pt x="2005850" y="56911"/>
                    <a:pt x="2197381" y="0"/>
                  </a:cubicBezTo>
                  <a:cubicBezTo>
                    <a:pt x="2198621" y="104178"/>
                    <a:pt x="2166149" y="183132"/>
                    <a:pt x="2197381" y="302984"/>
                  </a:cubicBezTo>
                  <a:cubicBezTo>
                    <a:pt x="2228613" y="422836"/>
                    <a:pt x="2179710" y="549796"/>
                    <a:pt x="2197381" y="631217"/>
                  </a:cubicBezTo>
                  <a:cubicBezTo>
                    <a:pt x="2072395" y="679257"/>
                    <a:pt x="1825622" y="593447"/>
                    <a:pt x="1626062" y="631217"/>
                  </a:cubicBezTo>
                  <a:cubicBezTo>
                    <a:pt x="1426502" y="668987"/>
                    <a:pt x="1243417" y="565970"/>
                    <a:pt x="1076717" y="631217"/>
                  </a:cubicBezTo>
                  <a:cubicBezTo>
                    <a:pt x="910018" y="696464"/>
                    <a:pt x="677737" y="586453"/>
                    <a:pt x="505398" y="631217"/>
                  </a:cubicBezTo>
                  <a:cubicBezTo>
                    <a:pt x="333059" y="675981"/>
                    <a:pt x="205097" y="610845"/>
                    <a:pt x="0" y="631217"/>
                  </a:cubicBezTo>
                  <a:cubicBezTo>
                    <a:pt x="-5468" y="483979"/>
                    <a:pt x="28032" y="432458"/>
                    <a:pt x="0" y="334545"/>
                  </a:cubicBezTo>
                  <a:cubicBezTo>
                    <a:pt x="-28032" y="236632"/>
                    <a:pt x="6129" y="110733"/>
                    <a:pt x="0" y="0"/>
                  </a:cubicBezTo>
                  <a:close/>
                </a:path>
                <a:path w="2197381" h="631217" stroke="0" extrusionOk="0">
                  <a:moveTo>
                    <a:pt x="0" y="0"/>
                  </a:moveTo>
                  <a:cubicBezTo>
                    <a:pt x="241225" y="-49571"/>
                    <a:pt x="267551" y="27428"/>
                    <a:pt x="483424" y="0"/>
                  </a:cubicBezTo>
                  <a:cubicBezTo>
                    <a:pt x="699297" y="-27428"/>
                    <a:pt x="767607" y="2704"/>
                    <a:pt x="966848" y="0"/>
                  </a:cubicBezTo>
                  <a:cubicBezTo>
                    <a:pt x="1166089" y="-2704"/>
                    <a:pt x="1339468" y="61769"/>
                    <a:pt x="1560141" y="0"/>
                  </a:cubicBezTo>
                  <a:cubicBezTo>
                    <a:pt x="1780814" y="-61769"/>
                    <a:pt x="1895684" y="36400"/>
                    <a:pt x="2197381" y="0"/>
                  </a:cubicBezTo>
                  <a:cubicBezTo>
                    <a:pt x="2202780" y="63598"/>
                    <a:pt x="2164665" y="206353"/>
                    <a:pt x="2197381" y="296672"/>
                  </a:cubicBezTo>
                  <a:cubicBezTo>
                    <a:pt x="2230097" y="386991"/>
                    <a:pt x="2185212" y="488067"/>
                    <a:pt x="2197381" y="631217"/>
                  </a:cubicBezTo>
                  <a:cubicBezTo>
                    <a:pt x="1931408" y="675859"/>
                    <a:pt x="1780986" y="622445"/>
                    <a:pt x="1648036" y="631217"/>
                  </a:cubicBezTo>
                  <a:cubicBezTo>
                    <a:pt x="1515087" y="639989"/>
                    <a:pt x="1397308" y="621324"/>
                    <a:pt x="1164612" y="631217"/>
                  </a:cubicBezTo>
                  <a:cubicBezTo>
                    <a:pt x="931916" y="641110"/>
                    <a:pt x="837327" y="619808"/>
                    <a:pt x="615267" y="631217"/>
                  </a:cubicBezTo>
                  <a:cubicBezTo>
                    <a:pt x="393208" y="642626"/>
                    <a:pt x="246302" y="568320"/>
                    <a:pt x="0" y="631217"/>
                  </a:cubicBezTo>
                  <a:cubicBezTo>
                    <a:pt x="-9563" y="524068"/>
                    <a:pt x="8991" y="479445"/>
                    <a:pt x="0" y="334545"/>
                  </a:cubicBezTo>
                  <a:cubicBezTo>
                    <a:pt x="-8991" y="189645"/>
                    <a:pt x="20161" y="120696"/>
                    <a:pt x="0" y="0"/>
                  </a:cubicBezTo>
                  <a:close/>
                </a:path>
              </a:pathLst>
            </a:custGeom>
            <a:grpFill/>
            <a:ln cap="sq">
              <a:solidFill>
                <a:schemeClr val="tx1"/>
              </a:solidFill>
              <a:prstDash val="solid"/>
              <a:miter/>
              <a:extLst>
                <a:ext uri="{C807C97D-BFC1-408E-A445-0C87EB9F89A2}">
                  <ask:lineSketchStyleProps xmlns:ask="http://schemas.microsoft.com/office/drawing/2018/sketchyshapes" sd="2243058740">
                    <a:custGeom>
                      <a:avLst/>
                      <a:gdLst/>
                      <a:ahLst/>
                      <a:cxnLst/>
                      <a:rect l="l" t="t" r="r" b="b"/>
                      <a:pathLst>
                        <a:path w="922973" h="265132">
                          <a:moveTo>
                            <a:pt x="0" y="0"/>
                          </a:moveTo>
                          <a:lnTo>
                            <a:pt x="922973" y="0"/>
                          </a:lnTo>
                          <a:lnTo>
                            <a:pt x="922973" y="265132"/>
                          </a:lnTo>
                          <a:lnTo>
                            <a:pt x="0" y="265132"/>
                          </a:lnTo>
                          <a:close/>
                        </a:path>
                      </a:pathLst>
                    </a:custGeom>
                    <ask:type>
                      <ask:lineSketchScribble/>
                    </ask:type>
                  </ask:lineSketchStyleProps>
                </a:ext>
              </a:extLst>
            </a:ln>
          </p:spPr>
          <p:txBody>
            <a:bodyPr/>
            <a:lstStyle/>
            <a:p>
              <a:endParaRPr lang="en-US" sz="1200"/>
            </a:p>
          </p:txBody>
        </p:sp>
        <p:sp>
          <p:nvSpPr>
            <p:cNvPr id="13" name="TextBox 13"/>
            <p:cNvSpPr txBox="1"/>
            <p:nvPr/>
          </p:nvSpPr>
          <p:spPr>
            <a:xfrm>
              <a:off x="0" y="-38100"/>
              <a:ext cx="922973" cy="303232"/>
            </a:xfrm>
            <a:custGeom>
              <a:avLst/>
              <a:gdLst>
                <a:gd name="connsiteX0" fmla="*/ 0 w 2197381"/>
                <a:gd name="connsiteY0" fmla="*/ 0 h 721924"/>
                <a:gd name="connsiteX1" fmla="*/ 483424 w 2197381"/>
                <a:gd name="connsiteY1" fmla="*/ 0 h 721924"/>
                <a:gd name="connsiteX2" fmla="*/ 1054743 w 2197381"/>
                <a:gd name="connsiteY2" fmla="*/ 0 h 721924"/>
                <a:gd name="connsiteX3" fmla="*/ 1626062 w 2197381"/>
                <a:gd name="connsiteY3" fmla="*/ 0 h 721924"/>
                <a:gd name="connsiteX4" fmla="*/ 2197381 w 2197381"/>
                <a:gd name="connsiteY4" fmla="*/ 0 h 721924"/>
                <a:gd name="connsiteX5" fmla="*/ 2197381 w 2197381"/>
                <a:gd name="connsiteY5" fmla="*/ 360962 h 721924"/>
                <a:gd name="connsiteX6" fmla="*/ 2197381 w 2197381"/>
                <a:gd name="connsiteY6" fmla="*/ 721924 h 721924"/>
                <a:gd name="connsiteX7" fmla="*/ 1713957 w 2197381"/>
                <a:gd name="connsiteY7" fmla="*/ 721924 h 721924"/>
                <a:gd name="connsiteX8" fmla="*/ 1164612 w 2197381"/>
                <a:gd name="connsiteY8" fmla="*/ 721924 h 721924"/>
                <a:gd name="connsiteX9" fmla="*/ 659214 w 2197381"/>
                <a:gd name="connsiteY9" fmla="*/ 721924 h 721924"/>
                <a:gd name="connsiteX10" fmla="*/ 0 w 2197381"/>
                <a:gd name="connsiteY10" fmla="*/ 721924 h 721924"/>
                <a:gd name="connsiteX11" fmla="*/ 0 w 2197381"/>
                <a:gd name="connsiteY11" fmla="*/ 353743 h 721924"/>
                <a:gd name="connsiteX12" fmla="*/ 0 w 2197381"/>
                <a:gd name="connsiteY12" fmla="*/ 0 h 72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721924" fill="none" extrusionOk="0">
                  <a:moveTo>
                    <a:pt x="0" y="0"/>
                  </a:moveTo>
                  <a:cubicBezTo>
                    <a:pt x="124163" y="-3934"/>
                    <a:pt x="269923" y="42358"/>
                    <a:pt x="483424" y="0"/>
                  </a:cubicBezTo>
                  <a:cubicBezTo>
                    <a:pt x="696925" y="-42358"/>
                    <a:pt x="769154" y="61485"/>
                    <a:pt x="1054743" y="0"/>
                  </a:cubicBezTo>
                  <a:cubicBezTo>
                    <a:pt x="1340332" y="-61485"/>
                    <a:pt x="1389336" y="47143"/>
                    <a:pt x="1626062" y="0"/>
                  </a:cubicBezTo>
                  <a:cubicBezTo>
                    <a:pt x="1862788" y="-47143"/>
                    <a:pt x="2055297" y="12055"/>
                    <a:pt x="2197381" y="0"/>
                  </a:cubicBezTo>
                  <a:cubicBezTo>
                    <a:pt x="2197998" y="170386"/>
                    <a:pt x="2174369" y="274954"/>
                    <a:pt x="2197381" y="360962"/>
                  </a:cubicBezTo>
                  <a:cubicBezTo>
                    <a:pt x="2220393" y="446970"/>
                    <a:pt x="2169474" y="569769"/>
                    <a:pt x="2197381" y="721924"/>
                  </a:cubicBezTo>
                  <a:cubicBezTo>
                    <a:pt x="2099469" y="765668"/>
                    <a:pt x="1939014" y="710549"/>
                    <a:pt x="1713957" y="721924"/>
                  </a:cubicBezTo>
                  <a:cubicBezTo>
                    <a:pt x="1488900" y="733299"/>
                    <a:pt x="1296771" y="671697"/>
                    <a:pt x="1164612" y="721924"/>
                  </a:cubicBezTo>
                  <a:cubicBezTo>
                    <a:pt x="1032454" y="772151"/>
                    <a:pt x="769771" y="668227"/>
                    <a:pt x="659214" y="721924"/>
                  </a:cubicBezTo>
                  <a:cubicBezTo>
                    <a:pt x="548657" y="775621"/>
                    <a:pt x="199994" y="675610"/>
                    <a:pt x="0" y="721924"/>
                  </a:cubicBezTo>
                  <a:cubicBezTo>
                    <a:pt x="-28760" y="641985"/>
                    <a:pt x="4758" y="529712"/>
                    <a:pt x="0" y="353743"/>
                  </a:cubicBezTo>
                  <a:cubicBezTo>
                    <a:pt x="-4758" y="177774"/>
                    <a:pt x="18827" y="109799"/>
                    <a:pt x="0" y="0"/>
                  </a:cubicBezTo>
                  <a:close/>
                </a:path>
                <a:path w="2197381" h="721924" stroke="0" extrusionOk="0">
                  <a:moveTo>
                    <a:pt x="0" y="0"/>
                  </a:moveTo>
                  <a:cubicBezTo>
                    <a:pt x="148930" y="-53435"/>
                    <a:pt x="331697" y="30239"/>
                    <a:pt x="505398" y="0"/>
                  </a:cubicBezTo>
                  <a:cubicBezTo>
                    <a:pt x="679099" y="-30239"/>
                    <a:pt x="825697" y="20389"/>
                    <a:pt x="1098691" y="0"/>
                  </a:cubicBezTo>
                  <a:cubicBezTo>
                    <a:pt x="1371685" y="-20389"/>
                    <a:pt x="1442965" y="35523"/>
                    <a:pt x="1582114" y="0"/>
                  </a:cubicBezTo>
                  <a:cubicBezTo>
                    <a:pt x="1721263" y="-35523"/>
                    <a:pt x="2046143" y="53351"/>
                    <a:pt x="2197381" y="0"/>
                  </a:cubicBezTo>
                  <a:cubicBezTo>
                    <a:pt x="2235938" y="148399"/>
                    <a:pt x="2182618" y="199004"/>
                    <a:pt x="2197381" y="339304"/>
                  </a:cubicBezTo>
                  <a:cubicBezTo>
                    <a:pt x="2212144" y="479604"/>
                    <a:pt x="2163992" y="555738"/>
                    <a:pt x="2197381" y="721924"/>
                  </a:cubicBezTo>
                  <a:cubicBezTo>
                    <a:pt x="2067851" y="740812"/>
                    <a:pt x="1917381" y="669299"/>
                    <a:pt x="1713957" y="721924"/>
                  </a:cubicBezTo>
                  <a:cubicBezTo>
                    <a:pt x="1510533" y="774549"/>
                    <a:pt x="1335997" y="680412"/>
                    <a:pt x="1120664" y="721924"/>
                  </a:cubicBezTo>
                  <a:cubicBezTo>
                    <a:pt x="905331" y="763436"/>
                    <a:pt x="757741" y="666486"/>
                    <a:pt x="637240" y="721924"/>
                  </a:cubicBezTo>
                  <a:cubicBezTo>
                    <a:pt x="516739" y="777362"/>
                    <a:pt x="261799" y="668973"/>
                    <a:pt x="0" y="721924"/>
                  </a:cubicBezTo>
                  <a:cubicBezTo>
                    <a:pt x="-25014" y="554011"/>
                    <a:pt x="13937" y="476230"/>
                    <a:pt x="0" y="346524"/>
                  </a:cubicBezTo>
                  <a:cubicBezTo>
                    <a:pt x="-13937" y="216818"/>
                    <a:pt x="18822" y="89918"/>
                    <a:pt x="0" y="0"/>
                  </a:cubicBezTo>
                  <a:close/>
                </a:path>
              </a:pathLst>
            </a:custGeom>
            <a:grpFill/>
            <a:ln>
              <a:solidFill>
                <a:schemeClr val="tx1"/>
              </a:solidFill>
              <a:extLst>
                <a:ext uri="{C807C97D-BFC1-408E-A445-0C87EB9F89A2}">
                  <ask:lineSketchStyleProps xmlns:ask="http://schemas.microsoft.com/office/drawing/2018/sketchyshapes" sd="940481241">
                    <a:prstGeom prst="rect">
                      <a:avLst/>
                    </a:prstGeom>
                    <ask:type>
                      <ask:lineSketchScribble/>
                    </ask:type>
                  </ask:lineSketchStyleProps>
                </a:ext>
              </a:extLst>
            </a:ln>
          </p:spPr>
          <p:txBody>
            <a:bodyPr lIns="33867" tIns="33867" rIns="33867" bIns="33867" rtlCol="0" anchor="ctr"/>
            <a:lstStyle/>
            <a:p>
              <a:pPr algn="ctr">
                <a:lnSpc>
                  <a:spcPts val="1773"/>
                </a:lnSpc>
                <a:spcBef>
                  <a:spcPct val="0"/>
                </a:spcBef>
              </a:pPr>
              <a:endParaRPr sz="1200"/>
            </a:p>
          </p:txBody>
        </p:sp>
      </p:grpSp>
      <p:sp>
        <p:nvSpPr>
          <p:cNvPr id="14" name="Freeform 14"/>
          <p:cNvSpPr/>
          <p:nvPr/>
        </p:nvSpPr>
        <p:spPr>
          <a:xfrm>
            <a:off x="6949217" y="1014426"/>
            <a:ext cx="2197381" cy="2107393"/>
          </a:xfrm>
          <a:custGeom>
            <a:avLst/>
            <a:gdLst>
              <a:gd name="connsiteX0" fmla="*/ 0 w 2197381"/>
              <a:gd name="connsiteY0" fmla="*/ 0 h 2107393"/>
              <a:gd name="connsiteX1" fmla="*/ 571319 w 2197381"/>
              <a:gd name="connsiteY1" fmla="*/ 0 h 2107393"/>
              <a:gd name="connsiteX2" fmla="*/ 1142638 w 2197381"/>
              <a:gd name="connsiteY2" fmla="*/ 0 h 2107393"/>
              <a:gd name="connsiteX3" fmla="*/ 1713957 w 2197381"/>
              <a:gd name="connsiteY3" fmla="*/ 0 h 2107393"/>
              <a:gd name="connsiteX4" fmla="*/ 2197381 w 2197381"/>
              <a:gd name="connsiteY4" fmla="*/ 0 h 2107393"/>
              <a:gd name="connsiteX5" fmla="*/ 2197381 w 2197381"/>
              <a:gd name="connsiteY5" fmla="*/ 463626 h 2107393"/>
              <a:gd name="connsiteX6" fmla="*/ 2197381 w 2197381"/>
              <a:gd name="connsiteY6" fmla="*/ 948327 h 2107393"/>
              <a:gd name="connsiteX7" fmla="*/ 2197381 w 2197381"/>
              <a:gd name="connsiteY7" fmla="*/ 1433027 h 2107393"/>
              <a:gd name="connsiteX8" fmla="*/ 2197381 w 2197381"/>
              <a:gd name="connsiteY8" fmla="*/ 2107393 h 2107393"/>
              <a:gd name="connsiteX9" fmla="*/ 1713957 w 2197381"/>
              <a:gd name="connsiteY9" fmla="*/ 2107393 h 2107393"/>
              <a:gd name="connsiteX10" fmla="*/ 1186586 w 2197381"/>
              <a:gd name="connsiteY10" fmla="*/ 2107393 h 2107393"/>
              <a:gd name="connsiteX11" fmla="*/ 659214 w 2197381"/>
              <a:gd name="connsiteY11" fmla="*/ 2107393 h 2107393"/>
              <a:gd name="connsiteX12" fmla="*/ 0 w 2197381"/>
              <a:gd name="connsiteY12" fmla="*/ 2107393 h 2107393"/>
              <a:gd name="connsiteX13" fmla="*/ 0 w 2197381"/>
              <a:gd name="connsiteY13" fmla="*/ 1601619 h 2107393"/>
              <a:gd name="connsiteX14" fmla="*/ 0 w 2197381"/>
              <a:gd name="connsiteY14" fmla="*/ 1053697 h 2107393"/>
              <a:gd name="connsiteX15" fmla="*/ 0 w 2197381"/>
              <a:gd name="connsiteY15" fmla="*/ 568996 h 2107393"/>
              <a:gd name="connsiteX16" fmla="*/ 0 w 2197381"/>
              <a:gd name="connsiteY16" fmla="*/ 0 h 210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7381" h="2107393" fill="none" extrusionOk="0">
                <a:moveTo>
                  <a:pt x="0" y="0"/>
                </a:moveTo>
                <a:cubicBezTo>
                  <a:pt x="207552" y="-11378"/>
                  <a:pt x="350771" y="4811"/>
                  <a:pt x="571319" y="0"/>
                </a:cubicBezTo>
                <a:cubicBezTo>
                  <a:pt x="791867" y="-4811"/>
                  <a:pt x="862027" y="53275"/>
                  <a:pt x="1142638" y="0"/>
                </a:cubicBezTo>
                <a:cubicBezTo>
                  <a:pt x="1423249" y="-53275"/>
                  <a:pt x="1452997" y="27095"/>
                  <a:pt x="1713957" y="0"/>
                </a:cubicBezTo>
                <a:cubicBezTo>
                  <a:pt x="1974917" y="-27095"/>
                  <a:pt x="2071698" y="25671"/>
                  <a:pt x="2197381" y="0"/>
                </a:cubicBezTo>
                <a:cubicBezTo>
                  <a:pt x="2204311" y="120903"/>
                  <a:pt x="2167639" y="346865"/>
                  <a:pt x="2197381" y="463626"/>
                </a:cubicBezTo>
                <a:cubicBezTo>
                  <a:pt x="2227123" y="580387"/>
                  <a:pt x="2166587" y="814655"/>
                  <a:pt x="2197381" y="948327"/>
                </a:cubicBezTo>
                <a:cubicBezTo>
                  <a:pt x="2228175" y="1081999"/>
                  <a:pt x="2164428" y="1247607"/>
                  <a:pt x="2197381" y="1433027"/>
                </a:cubicBezTo>
                <a:cubicBezTo>
                  <a:pt x="2230334" y="1618447"/>
                  <a:pt x="2126014" y="1882188"/>
                  <a:pt x="2197381" y="2107393"/>
                </a:cubicBezTo>
                <a:cubicBezTo>
                  <a:pt x="1997783" y="2135294"/>
                  <a:pt x="1868965" y="2070576"/>
                  <a:pt x="1713957" y="2107393"/>
                </a:cubicBezTo>
                <a:cubicBezTo>
                  <a:pt x="1558949" y="2144210"/>
                  <a:pt x="1434207" y="2082830"/>
                  <a:pt x="1186586" y="2107393"/>
                </a:cubicBezTo>
                <a:cubicBezTo>
                  <a:pt x="938965" y="2131956"/>
                  <a:pt x="814135" y="2105406"/>
                  <a:pt x="659214" y="2107393"/>
                </a:cubicBezTo>
                <a:cubicBezTo>
                  <a:pt x="504293" y="2109380"/>
                  <a:pt x="275957" y="2075398"/>
                  <a:pt x="0" y="2107393"/>
                </a:cubicBezTo>
                <a:cubicBezTo>
                  <a:pt x="-52877" y="1856266"/>
                  <a:pt x="39954" y="1853227"/>
                  <a:pt x="0" y="1601619"/>
                </a:cubicBezTo>
                <a:cubicBezTo>
                  <a:pt x="-39954" y="1350011"/>
                  <a:pt x="45723" y="1304689"/>
                  <a:pt x="0" y="1053697"/>
                </a:cubicBezTo>
                <a:cubicBezTo>
                  <a:pt x="-45723" y="802705"/>
                  <a:pt x="26114" y="699732"/>
                  <a:pt x="0" y="568996"/>
                </a:cubicBezTo>
                <a:cubicBezTo>
                  <a:pt x="-26114" y="438260"/>
                  <a:pt x="7509" y="182156"/>
                  <a:pt x="0" y="0"/>
                </a:cubicBezTo>
                <a:close/>
              </a:path>
              <a:path w="2197381" h="2107393" stroke="0" extrusionOk="0">
                <a:moveTo>
                  <a:pt x="0" y="0"/>
                </a:moveTo>
                <a:cubicBezTo>
                  <a:pt x="128964" y="-16237"/>
                  <a:pt x="391391" y="2383"/>
                  <a:pt x="505398" y="0"/>
                </a:cubicBezTo>
                <a:cubicBezTo>
                  <a:pt x="619405" y="-2383"/>
                  <a:pt x="858580" y="31798"/>
                  <a:pt x="1076717" y="0"/>
                </a:cubicBezTo>
                <a:cubicBezTo>
                  <a:pt x="1294854" y="-31798"/>
                  <a:pt x="1387550" y="37377"/>
                  <a:pt x="1604088" y="0"/>
                </a:cubicBezTo>
                <a:cubicBezTo>
                  <a:pt x="1820626" y="-37377"/>
                  <a:pt x="2023287" y="54677"/>
                  <a:pt x="2197381" y="0"/>
                </a:cubicBezTo>
                <a:cubicBezTo>
                  <a:pt x="2223964" y="222689"/>
                  <a:pt x="2174593" y="331812"/>
                  <a:pt x="2197381" y="526848"/>
                </a:cubicBezTo>
                <a:cubicBezTo>
                  <a:pt x="2220169" y="721884"/>
                  <a:pt x="2162477" y="944321"/>
                  <a:pt x="2197381" y="1053697"/>
                </a:cubicBezTo>
                <a:cubicBezTo>
                  <a:pt x="2232285" y="1163073"/>
                  <a:pt x="2140603" y="1446166"/>
                  <a:pt x="2197381" y="1601619"/>
                </a:cubicBezTo>
                <a:cubicBezTo>
                  <a:pt x="2254159" y="1757072"/>
                  <a:pt x="2180252" y="1965095"/>
                  <a:pt x="2197381" y="2107393"/>
                </a:cubicBezTo>
                <a:cubicBezTo>
                  <a:pt x="2083366" y="2152465"/>
                  <a:pt x="1809735" y="2047807"/>
                  <a:pt x="1691983" y="2107393"/>
                </a:cubicBezTo>
                <a:cubicBezTo>
                  <a:pt x="1574231" y="2166979"/>
                  <a:pt x="1396709" y="2051899"/>
                  <a:pt x="1186586" y="2107393"/>
                </a:cubicBezTo>
                <a:cubicBezTo>
                  <a:pt x="976463" y="2162887"/>
                  <a:pt x="818333" y="2044360"/>
                  <a:pt x="593293" y="2107393"/>
                </a:cubicBezTo>
                <a:cubicBezTo>
                  <a:pt x="368253" y="2170426"/>
                  <a:pt x="260803" y="2085396"/>
                  <a:pt x="0" y="2107393"/>
                </a:cubicBezTo>
                <a:cubicBezTo>
                  <a:pt x="-39606" y="1930234"/>
                  <a:pt x="49073" y="1786901"/>
                  <a:pt x="0" y="1601619"/>
                </a:cubicBezTo>
                <a:cubicBezTo>
                  <a:pt x="-49073" y="1416337"/>
                  <a:pt x="17774" y="1294517"/>
                  <a:pt x="0" y="1137992"/>
                </a:cubicBezTo>
                <a:cubicBezTo>
                  <a:pt x="-17774" y="981467"/>
                  <a:pt x="47732" y="792271"/>
                  <a:pt x="0" y="568996"/>
                </a:cubicBezTo>
                <a:cubicBezTo>
                  <a:pt x="-47732" y="345721"/>
                  <a:pt x="64397" y="208824"/>
                  <a:pt x="0" y="0"/>
                </a:cubicBezTo>
                <a:close/>
              </a:path>
            </a:pathLst>
          </a:custGeom>
          <a:blipFill>
            <a:blip r:embed="rId4"/>
            <a:stretch>
              <a:fillRect t="-2135" b="-2135"/>
            </a:stretch>
          </a:blipFill>
          <a:ln>
            <a:solidFill>
              <a:schemeClr val="tx1"/>
            </a:solidFill>
            <a:extLst>
              <a:ext uri="{C807C97D-BFC1-408E-A445-0C87EB9F89A2}">
                <ask:lineSketchStyleProps xmlns:ask="http://schemas.microsoft.com/office/drawing/2018/sketchyshapes" sd="558061369">
                  <a:custGeom>
                    <a:avLst/>
                    <a:gdLst/>
                    <a:ahLst/>
                    <a:cxnLst/>
                    <a:rect l="l" t="t" r="r" b="b"/>
                    <a:pathLst>
                      <a:path w="3296071" h="3161089">
                        <a:moveTo>
                          <a:pt x="0" y="0"/>
                        </a:moveTo>
                        <a:lnTo>
                          <a:pt x="3296071" y="0"/>
                        </a:lnTo>
                        <a:lnTo>
                          <a:pt x="3296071" y="3161089"/>
                        </a:lnTo>
                        <a:lnTo>
                          <a:pt x="0" y="3161089"/>
                        </a:lnTo>
                        <a:lnTo>
                          <a:pt x="0" y="0"/>
                        </a:lnTo>
                        <a:close/>
                      </a:path>
                    </a:pathLst>
                  </a:custGeom>
                  <ask:type>
                    <ask:lineSketchScribble/>
                  </ask:type>
                </ask:lineSketchStyleProps>
              </a:ext>
            </a:extLst>
          </a:ln>
        </p:spPr>
        <p:txBody>
          <a:bodyPr/>
          <a:lstStyle/>
          <a:p>
            <a:endParaRPr lang="en-US" sz="1200"/>
          </a:p>
        </p:txBody>
      </p:sp>
      <p:grpSp>
        <p:nvGrpSpPr>
          <p:cNvPr id="15" name="Group 15"/>
          <p:cNvGrpSpPr/>
          <p:nvPr/>
        </p:nvGrpSpPr>
        <p:grpSpPr>
          <a:xfrm>
            <a:off x="9861751" y="3121819"/>
            <a:ext cx="2197381" cy="631217"/>
            <a:chOff x="0" y="0"/>
            <a:chExt cx="922973" cy="265132"/>
          </a:xfrm>
          <a:solidFill>
            <a:srgbClr val="C00000"/>
          </a:solidFill>
        </p:grpSpPr>
        <p:sp>
          <p:nvSpPr>
            <p:cNvPr id="16" name="Freeform 16"/>
            <p:cNvSpPr/>
            <p:nvPr/>
          </p:nvSpPr>
          <p:spPr>
            <a:xfrm>
              <a:off x="0" y="0"/>
              <a:ext cx="922973" cy="265132"/>
            </a:xfrm>
            <a:custGeom>
              <a:avLst/>
              <a:gdLst>
                <a:gd name="connsiteX0" fmla="*/ 0 w 2197381"/>
                <a:gd name="connsiteY0" fmla="*/ 0 h 631217"/>
                <a:gd name="connsiteX1" fmla="*/ 483424 w 2197381"/>
                <a:gd name="connsiteY1" fmla="*/ 0 h 631217"/>
                <a:gd name="connsiteX2" fmla="*/ 988821 w 2197381"/>
                <a:gd name="connsiteY2" fmla="*/ 0 h 631217"/>
                <a:gd name="connsiteX3" fmla="*/ 1494219 w 2197381"/>
                <a:gd name="connsiteY3" fmla="*/ 0 h 631217"/>
                <a:gd name="connsiteX4" fmla="*/ 2197381 w 2197381"/>
                <a:gd name="connsiteY4" fmla="*/ 0 h 631217"/>
                <a:gd name="connsiteX5" fmla="*/ 2197381 w 2197381"/>
                <a:gd name="connsiteY5" fmla="*/ 309296 h 631217"/>
                <a:gd name="connsiteX6" fmla="*/ 2197381 w 2197381"/>
                <a:gd name="connsiteY6" fmla="*/ 631217 h 631217"/>
                <a:gd name="connsiteX7" fmla="*/ 1626062 w 2197381"/>
                <a:gd name="connsiteY7" fmla="*/ 631217 h 631217"/>
                <a:gd name="connsiteX8" fmla="*/ 1076717 w 2197381"/>
                <a:gd name="connsiteY8" fmla="*/ 631217 h 631217"/>
                <a:gd name="connsiteX9" fmla="*/ 593293 w 2197381"/>
                <a:gd name="connsiteY9" fmla="*/ 631217 h 631217"/>
                <a:gd name="connsiteX10" fmla="*/ 0 w 2197381"/>
                <a:gd name="connsiteY10" fmla="*/ 631217 h 631217"/>
                <a:gd name="connsiteX11" fmla="*/ 0 w 2197381"/>
                <a:gd name="connsiteY11" fmla="*/ 309296 h 631217"/>
                <a:gd name="connsiteX12" fmla="*/ 0 w 2197381"/>
                <a:gd name="connsiteY12" fmla="*/ 0 h 6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631217" fill="none" extrusionOk="0">
                  <a:moveTo>
                    <a:pt x="0" y="0"/>
                  </a:moveTo>
                  <a:cubicBezTo>
                    <a:pt x="104105" y="-36224"/>
                    <a:pt x="367360" y="47711"/>
                    <a:pt x="483424" y="0"/>
                  </a:cubicBezTo>
                  <a:cubicBezTo>
                    <a:pt x="599488" y="-47711"/>
                    <a:pt x="764330" y="1289"/>
                    <a:pt x="988821" y="0"/>
                  </a:cubicBezTo>
                  <a:cubicBezTo>
                    <a:pt x="1213312" y="-1289"/>
                    <a:pt x="1263367" y="50006"/>
                    <a:pt x="1494219" y="0"/>
                  </a:cubicBezTo>
                  <a:cubicBezTo>
                    <a:pt x="1725071" y="-50006"/>
                    <a:pt x="1973926" y="7094"/>
                    <a:pt x="2197381" y="0"/>
                  </a:cubicBezTo>
                  <a:cubicBezTo>
                    <a:pt x="2209154" y="116374"/>
                    <a:pt x="2169983" y="205262"/>
                    <a:pt x="2197381" y="309296"/>
                  </a:cubicBezTo>
                  <a:cubicBezTo>
                    <a:pt x="2224779" y="413330"/>
                    <a:pt x="2180068" y="535862"/>
                    <a:pt x="2197381" y="631217"/>
                  </a:cubicBezTo>
                  <a:cubicBezTo>
                    <a:pt x="2078155" y="685338"/>
                    <a:pt x="1907851" y="574972"/>
                    <a:pt x="1626062" y="631217"/>
                  </a:cubicBezTo>
                  <a:cubicBezTo>
                    <a:pt x="1344273" y="687462"/>
                    <a:pt x="1314928" y="565817"/>
                    <a:pt x="1076717" y="631217"/>
                  </a:cubicBezTo>
                  <a:cubicBezTo>
                    <a:pt x="838506" y="696617"/>
                    <a:pt x="696975" y="575422"/>
                    <a:pt x="593293" y="631217"/>
                  </a:cubicBezTo>
                  <a:cubicBezTo>
                    <a:pt x="489611" y="687012"/>
                    <a:pt x="274621" y="605795"/>
                    <a:pt x="0" y="631217"/>
                  </a:cubicBezTo>
                  <a:cubicBezTo>
                    <a:pt x="-13788" y="560581"/>
                    <a:pt x="6551" y="457567"/>
                    <a:pt x="0" y="309296"/>
                  </a:cubicBezTo>
                  <a:cubicBezTo>
                    <a:pt x="-6551" y="161025"/>
                    <a:pt x="9248" y="72177"/>
                    <a:pt x="0" y="0"/>
                  </a:cubicBezTo>
                  <a:close/>
                </a:path>
                <a:path w="2197381" h="631217" stroke="0" extrusionOk="0">
                  <a:moveTo>
                    <a:pt x="0" y="0"/>
                  </a:moveTo>
                  <a:cubicBezTo>
                    <a:pt x="263464" y="-51523"/>
                    <a:pt x="344534" y="38321"/>
                    <a:pt x="571319" y="0"/>
                  </a:cubicBezTo>
                  <a:cubicBezTo>
                    <a:pt x="798104" y="-38321"/>
                    <a:pt x="915324" y="31261"/>
                    <a:pt x="1054743" y="0"/>
                  </a:cubicBezTo>
                  <a:cubicBezTo>
                    <a:pt x="1194162" y="-31261"/>
                    <a:pt x="1362112" y="4698"/>
                    <a:pt x="1560141" y="0"/>
                  </a:cubicBezTo>
                  <a:cubicBezTo>
                    <a:pt x="1758170" y="-4698"/>
                    <a:pt x="1971558" y="3108"/>
                    <a:pt x="2197381" y="0"/>
                  </a:cubicBezTo>
                  <a:cubicBezTo>
                    <a:pt x="2231448" y="87718"/>
                    <a:pt x="2167213" y="169549"/>
                    <a:pt x="2197381" y="296672"/>
                  </a:cubicBezTo>
                  <a:cubicBezTo>
                    <a:pt x="2227549" y="423795"/>
                    <a:pt x="2170372" y="534754"/>
                    <a:pt x="2197381" y="631217"/>
                  </a:cubicBezTo>
                  <a:cubicBezTo>
                    <a:pt x="1920221" y="667730"/>
                    <a:pt x="1849139" y="588139"/>
                    <a:pt x="1604088" y="631217"/>
                  </a:cubicBezTo>
                  <a:cubicBezTo>
                    <a:pt x="1359037" y="674295"/>
                    <a:pt x="1186638" y="614196"/>
                    <a:pt x="1076717" y="631217"/>
                  </a:cubicBezTo>
                  <a:cubicBezTo>
                    <a:pt x="966796" y="648238"/>
                    <a:pt x="760102" y="585220"/>
                    <a:pt x="571319" y="631217"/>
                  </a:cubicBezTo>
                  <a:cubicBezTo>
                    <a:pt x="382536" y="677214"/>
                    <a:pt x="237559" y="585073"/>
                    <a:pt x="0" y="631217"/>
                  </a:cubicBezTo>
                  <a:cubicBezTo>
                    <a:pt x="-17998" y="481655"/>
                    <a:pt x="26294" y="442743"/>
                    <a:pt x="0" y="328233"/>
                  </a:cubicBezTo>
                  <a:cubicBezTo>
                    <a:pt x="-26294" y="213723"/>
                    <a:pt x="38708" y="79861"/>
                    <a:pt x="0" y="0"/>
                  </a:cubicBezTo>
                  <a:close/>
                </a:path>
              </a:pathLst>
            </a:custGeom>
            <a:grpFill/>
            <a:ln cap="sq">
              <a:solidFill>
                <a:schemeClr val="tx1"/>
              </a:solidFill>
              <a:prstDash val="solid"/>
              <a:miter/>
              <a:extLst>
                <a:ext uri="{C807C97D-BFC1-408E-A445-0C87EB9F89A2}">
                  <ask:lineSketchStyleProps xmlns:ask="http://schemas.microsoft.com/office/drawing/2018/sketchyshapes" sd="1499026039">
                    <a:custGeom>
                      <a:avLst/>
                      <a:gdLst/>
                      <a:ahLst/>
                      <a:cxnLst/>
                      <a:rect l="l" t="t" r="r" b="b"/>
                      <a:pathLst>
                        <a:path w="922973" h="265132">
                          <a:moveTo>
                            <a:pt x="0" y="0"/>
                          </a:moveTo>
                          <a:lnTo>
                            <a:pt x="922973" y="0"/>
                          </a:lnTo>
                          <a:lnTo>
                            <a:pt x="922973" y="265132"/>
                          </a:lnTo>
                          <a:lnTo>
                            <a:pt x="0" y="265132"/>
                          </a:lnTo>
                          <a:close/>
                        </a:path>
                      </a:pathLst>
                    </a:custGeom>
                    <ask:type>
                      <ask:lineSketchScribble/>
                    </ask:type>
                  </ask:lineSketchStyleProps>
                </a:ext>
              </a:extLst>
            </a:ln>
          </p:spPr>
          <p:txBody>
            <a:bodyPr/>
            <a:lstStyle/>
            <a:p>
              <a:endParaRPr lang="en-US" sz="1200"/>
            </a:p>
          </p:txBody>
        </p:sp>
        <p:sp>
          <p:nvSpPr>
            <p:cNvPr id="17" name="TextBox 17"/>
            <p:cNvSpPr txBox="1"/>
            <p:nvPr/>
          </p:nvSpPr>
          <p:spPr>
            <a:xfrm>
              <a:off x="0" y="-38100"/>
              <a:ext cx="922973" cy="303232"/>
            </a:xfrm>
            <a:custGeom>
              <a:avLst/>
              <a:gdLst>
                <a:gd name="connsiteX0" fmla="*/ 0 w 2197381"/>
                <a:gd name="connsiteY0" fmla="*/ 0 h 721924"/>
                <a:gd name="connsiteX1" fmla="*/ 527371 w 2197381"/>
                <a:gd name="connsiteY1" fmla="*/ 0 h 721924"/>
                <a:gd name="connsiteX2" fmla="*/ 1098691 w 2197381"/>
                <a:gd name="connsiteY2" fmla="*/ 0 h 721924"/>
                <a:gd name="connsiteX3" fmla="*/ 1648036 w 2197381"/>
                <a:gd name="connsiteY3" fmla="*/ 0 h 721924"/>
                <a:gd name="connsiteX4" fmla="*/ 2197381 w 2197381"/>
                <a:gd name="connsiteY4" fmla="*/ 0 h 721924"/>
                <a:gd name="connsiteX5" fmla="*/ 2197381 w 2197381"/>
                <a:gd name="connsiteY5" fmla="*/ 360962 h 721924"/>
                <a:gd name="connsiteX6" fmla="*/ 2197381 w 2197381"/>
                <a:gd name="connsiteY6" fmla="*/ 721924 h 721924"/>
                <a:gd name="connsiteX7" fmla="*/ 1713957 w 2197381"/>
                <a:gd name="connsiteY7" fmla="*/ 721924 h 721924"/>
                <a:gd name="connsiteX8" fmla="*/ 1208560 w 2197381"/>
                <a:gd name="connsiteY8" fmla="*/ 721924 h 721924"/>
                <a:gd name="connsiteX9" fmla="*/ 681188 w 2197381"/>
                <a:gd name="connsiteY9" fmla="*/ 721924 h 721924"/>
                <a:gd name="connsiteX10" fmla="*/ 0 w 2197381"/>
                <a:gd name="connsiteY10" fmla="*/ 721924 h 721924"/>
                <a:gd name="connsiteX11" fmla="*/ 0 w 2197381"/>
                <a:gd name="connsiteY11" fmla="*/ 382620 h 721924"/>
                <a:gd name="connsiteX12" fmla="*/ 0 w 2197381"/>
                <a:gd name="connsiteY12" fmla="*/ 0 h 72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721924" fill="none" extrusionOk="0">
                  <a:moveTo>
                    <a:pt x="0" y="0"/>
                  </a:moveTo>
                  <a:cubicBezTo>
                    <a:pt x="223610" y="-45171"/>
                    <a:pt x="370880" y="12389"/>
                    <a:pt x="527371" y="0"/>
                  </a:cubicBezTo>
                  <a:cubicBezTo>
                    <a:pt x="683862" y="-12389"/>
                    <a:pt x="902693" y="38512"/>
                    <a:pt x="1098691" y="0"/>
                  </a:cubicBezTo>
                  <a:cubicBezTo>
                    <a:pt x="1294689" y="-38512"/>
                    <a:pt x="1527286" y="39531"/>
                    <a:pt x="1648036" y="0"/>
                  </a:cubicBezTo>
                  <a:cubicBezTo>
                    <a:pt x="1768787" y="-39531"/>
                    <a:pt x="2001693" y="57783"/>
                    <a:pt x="2197381" y="0"/>
                  </a:cubicBezTo>
                  <a:cubicBezTo>
                    <a:pt x="2237135" y="75008"/>
                    <a:pt x="2159121" y="279782"/>
                    <a:pt x="2197381" y="360962"/>
                  </a:cubicBezTo>
                  <a:cubicBezTo>
                    <a:pt x="2235641" y="442142"/>
                    <a:pt x="2176545" y="634864"/>
                    <a:pt x="2197381" y="721924"/>
                  </a:cubicBezTo>
                  <a:cubicBezTo>
                    <a:pt x="1982032" y="770730"/>
                    <a:pt x="1870204" y="681630"/>
                    <a:pt x="1713957" y="721924"/>
                  </a:cubicBezTo>
                  <a:cubicBezTo>
                    <a:pt x="1557710" y="762218"/>
                    <a:pt x="1319816" y="671676"/>
                    <a:pt x="1208560" y="721924"/>
                  </a:cubicBezTo>
                  <a:cubicBezTo>
                    <a:pt x="1097304" y="772172"/>
                    <a:pt x="941525" y="689880"/>
                    <a:pt x="681188" y="721924"/>
                  </a:cubicBezTo>
                  <a:cubicBezTo>
                    <a:pt x="420851" y="753968"/>
                    <a:pt x="298502" y="643889"/>
                    <a:pt x="0" y="721924"/>
                  </a:cubicBezTo>
                  <a:cubicBezTo>
                    <a:pt x="-32021" y="639824"/>
                    <a:pt x="29136" y="538002"/>
                    <a:pt x="0" y="382620"/>
                  </a:cubicBezTo>
                  <a:cubicBezTo>
                    <a:pt x="-29136" y="227238"/>
                    <a:pt x="24934" y="152777"/>
                    <a:pt x="0" y="0"/>
                  </a:cubicBezTo>
                  <a:close/>
                </a:path>
                <a:path w="2197381" h="721924" stroke="0" extrusionOk="0">
                  <a:moveTo>
                    <a:pt x="0" y="0"/>
                  </a:moveTo>
                  <a:cubicBezTo>
                    <a:pt x="123204" y="-47751"/>
                    <a:pt x="430732" y="58618"/>
                    <a:pt x="571319" y="0"/>
                  </a:cubicBezTo>
                  <a:cubicBezTo>
                    <a:pt x="711906" y="-58618"/>
                    <a:pt x="872056" y="55360"/>
                    <a:pt x="1054743" y="0"/>
                  </a:cubicBezTo>
                  <a:cubicBezTo>
                    <a:pt x="1237430" y="-55360"/>
                    <a:pt x="1319827" y="1539"/>
                    <a:pt x="1560141" y="0"/>
                  </a:cubicBezTo>
                  <a:cubicBezTo>
                    <a:pt x="1800455" y="-1539"/>
                    <a:pt x="2028407" y="56160"/>
                    <a:pt x="2197381" y="0"/>
                  </a:cubicBezTo>
                  <a:cubicBezTo>
                    <a:pt x="2210626" y="85408"/>
                    <a:pt x="2174783" y="246270"/>
                    <a:pt x="2197381" y="339304"/>
                  </a:cubicBezTo>
                  <a:cubicBezTo>
                    <a:pt x="2219979" y="432338"/>
                    <a:pt x="2169289" y="598242"/>
                    <a:pt x="2197381" y="721924"/>
                  </a:cubicBezTo>
                  <a:cubicBezTo>
                    <a:pt x="2004456" y="728413"/>
                    <a:pt x="1917055" y="675612"/>
                    <a:pt x="1713957" y="721924"/>
                  </a:cubicBezTo>
                  <a:cubicBezTo>
                    <a:pt x="1510859" y="768236"/>
                    <a:pt x="1397488" y="717508"/>
                    <a:pt x="1208560" y="721924"/>
                  </a:cubicBezTo>
                  <a:cubicBezTo>
                    <a:pt x="1019632" y="726340"/>
                    <a:pt x="757772" y="673191"/>
                    <a:pt x="615267" y="721924"/>
                  </a:cubicBezTo>
                  <a:cubicBezTo>
                    <a:pt x="472762" y="770657"/>
                    <a:pt x="213998" y="685853"/>
                    <a:pt x="0" y="721924"/>
                  </a:cubicBezTo>
                  <a:cubicBezTo>
                    <a:pt x="-30983" y="570861"/>
                    <a:pt x="23344" y="454642"/>
                    <a:pt x="0" y="368181"/>
                  </a:cubicBezTo>
                  <a:cubicBezTo>
                    <a:pt x="-23344" y="281720"/>
                    <a:pt x="28085" y="151253"/>
                    <a:pt x="0" y="0"/>
                  </a:cubicBezTo>
                  <a:close/>
                </a:path>
              </a:pathLst>
            </a:custGeom>
            <a:grpFill/>
            <a:ln>
              <a:solidFill>
                <a:schemeClr val="tx1"/>
              </a:solidFill>
              <a:extLst>
                <a:ext uri="{C807C97D-BFC1-408E-A445-0C87EB9F89A2}">
                  <ask:lineSketchStyleProps xmlns:ask="http://schemas.microsoft.com/office/drawing/2018/sketchyshapes" sd="2534226074">
                    <a:prstGeom prst="rect">
                      <a:avLst/>
                    </a:prstGeom>
                    <ask:type>
                      <ask:lineSketchScribble/>
                    </ask:type>
                  </ask:lineSketchStyleProps>
                </a:ext>
              </a:extLst>
            </a:ln>
          </p:spPr>
          <p:txBody>
            <a:bodyPr lIns="33867" tIns="33867" rIns="33867" bIns="33867" rtlCol="0" anchor="ctr"/>
            <a:lstStyle/>
            <a:p>
              <a:pPr algn="ctr">
                <a:lnSpc>
                  <a:spcPts val="1773"/>
                </a:lnSpc>
                <a:spcBef>
                  <a:spcPct val="0"/>
                </a:spcBef>
              </a:pPr>
              <a:endParaRPr sz="1200"/>
            </a:p>
          </p:txBody>
        </p:sp>
      </p:grpSp>
      <p:sp>
        <p:nvSpPr>
          <p:cNvPr id="18" name="Freeform 18"/>
          <p:cNvSpPr/>
          <p:nvPr/>
        </p:nvSpPr>
        <p:spPr>
          <a:xfrm>
            <a:off x="9861751" y="1014426"/>
            <a:ext cx="2197381" cy="2107393"/>
          </a:xfrm>
          <a:custGeom>
            <a:avLst/>
            <a:gdLst>
              <a:gd name="connsiteX0" fmla="*/ 0 w 2197381"/>
              <a:gd name="connsiteY0" fmla="*/ 0 h 2107393"/>
              <a:gd name="connsiteX1" fmla="*/ 527371 w 2197381"/>
              <a:gd name="connsiteY1" fmla="*/ 0 h 2107393"/>
              <a:gd name="connsiteX2" fmla="*/ 1054743 w 2197381"/>
              <a:gd name="connsiteY2" fmla="*/ 0 h 2107393"/>
              <a:gd name="connsiteX3" fmla="*/ 1648036 w 2197381"/>
              <a:gd name="connsiteY3" fmla="*/ 0 h 2107393"/>
              <a:gd name="connsiteX4" fmla="*/ 2197381 w 2197381"/>
              <a:gd name="connsiteY4" fmla="*/ 0 h 2107393"/>
              <a:gd name="connsiteX5" fmla="*/ 2197381 w 2197381"/>
              <a:gd name="connsiteY5" fmla="*/ 547922 h 2107393"/>
              <a:gd name="connsiteX6" fmla="*/ 2197381 w 2197381"/>
              <a:gd name="connsiteY6" fmla="*/ 1011549 h 2107393"/>
              <a:gd name="connsiteX7" fmla="*/ 2197381 w 2197381"/>
              <a:gd name="connsiteY7" fmla="*/ 1559471 h 2107393"/>
              <a:gd name="connsiteX8" fmla="*/ 2197381 w 2197381"/>
              <a:gd name="connsiteY8" fmla="*/ 2107393 h 2107393"/>
              <a:gd name="connsiteX9" fmla="*/ 1670010 w 2197381"/>
              <a:gd name="connsiteY9" fmla="*/ 2107393 h 2107393"/>
              <a:gd name="connsiteX10" fmla="*/ 1142638 w 2197381"/>
              <a:gd name="connsiteY10" fmla="*/ 2107393 h 2107393"/>
              <a:gd name="connsiteX11" fmla="*/ 593293 w 2197381"/>
              <a:gd name="connsiteY11" fmla="*/ 2107393 h 2107393"/>
              <a:gd name="connsiteX12" fmla="*/ 0 w 2197381"/>
              <a:gd name="connsiteY12" fmla="*/ 2107393 h 2107393"/>
              <a:gd name="connsiteX13" fmla="*/ 0 w 2197381"/>
              <a:gd name="connsiteY13" fmla="*/ 1601619 h 2107393"/>
              <a:gd name="connsiteX14" fmla="*/ 0 w 2197381"/>
              <a:gd name="connsiteY14" fmla="*/ 1095844 h 2107393"/>
              <a:gd name="connsiteX15" fmla="*/ 0 w 2197381"/>
              <a:gd name="connsiteY15" fmla="*/ 526848 h 2107393"/>
              <a:gd name="connsiteX16" fmla="*/ 0 w 2197381"/>
              <a:gd name="connsiteY16" fmla="*/ 0 h 210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7381" h="2107393" fill="none" extrusionOk="0">
                <a:moveTo>
                  <a:pt x="0" y="0"/>
                </a:moveTo>
                <a:cubicBezTo>
                  <a:pt x="204922" y="-61395"/>
                  <a:pt x="394483" y="44861"/>
                  <a:pt x="527371" y="0"/>
                </a:cubicBezTo>
                <a:cubicBezTo>
                  <a:pt x="660259" y="-44861"/>
                  <a:pt x="872499" y="28240"/>
                  <a:pt x="1054743" y="0"/>
                </a:cubicBezTo>
                <a:cubicBezTo>
                  <a:pt x="1236987" y="-28240"/>
                  <a:pt x="1403400" y="34196"/>
                  <a:pt x="1648036" y="0"/>
                </a:cubicBezTo>
                <a:cubicBezTo>
                  <a:pt x="1892672" y="-34196"/>
                  <a:pt x="2003559" y="65680"/>
                  <a:pt x="2197381" y="0"/>
                </a:cubicBezTo>
                <a:cubicBezTo>
                  <a:pt x="2221034" y="154860"/>
                  <a:pt x="2168970" y="394760"/>
                  <a:pt x="2197381" y="547922"/>
                </a:cubicBezTo>
                <a:cubicBezTo>
                  <a:pt x="2225792" y="701084"/>
                  <a:pt x="2188172" y="908583"/>
                  <a:pt x="2197381" y="1011549"/>
                </a:cubicBezTo>
                <a:cubicBezTo>
                  <a:pt x="2206590" y="1114515"/>
                  <a:pt x="2193038" y="1325993"/>
                  <a:pt x="2197381" y="1559471"/>
                </a:cubicBezTo>
                <a:cubicBezTo>
                  <a:pt x="2201724" y="1792949"/>
                  <a:pt x="2186163" y="1895644"/>
                  <a:pt x="2197381" y="2107393"/>
                </a:cubicBezTo>
                <a:cubicBezTo>
                  <a:pt x="1956497" y="2135619"/>
                  <a:pt x="1832990" y="2089307"/>
                  <a:pt x="1670010" y="2107393"/>
                </a:cubicBezTo>
                <a:cubicBezTo>
                  <a:pt x="1507030" y="2125479"/>
                  <a:pt x="1383538" y="2053785"/>
                  <a:pt x="1142638" y="2107393"/>
                </a:cubicBezTo>
                <a:cubicBezTo>
                  <a:pt x="901738" y="2161001"/>
                  <a:pt x="724648" y="2048971"/>
                  <a:pt x="593293" y="2107393"/>
                </a:cubicBezTo>
                <a:cubicBezTo>
                  <a:pt x="461939" y="2165815"/>
                  <a:pt x="259974" y="2040787"/>
                  <a:pt x="0" y="2107393"/>
                </a:cubicBezTo>
                <a:cubicBezTo>
                  <a:pt x="-56114" y="1910239"/>
                  <a:pt x="991" y="1740714"/>
                  <a:pt x="0" y="1601619"/>
                </a:cubicBezTo>
                <a:cubicBezTo>
                  <a:pt x="-991" y="1462524"/>
                  <a:pt x="9625" y="1299242"/>
                  <a:pt x="0" y="1095844"/>
                </a:cubicBezTo>
                <a:cubicBezTo>
                  <a:pt x="-9625" y="892447"/>
                  <a:pt x="61164" y="662560"/>
                  <a:pt x="0" y="526848"/>
                </a:cubicBezTo>
                <a:cubicBezTo>
                  <a:pt x="-61164" y="391136"/>
                  <a:pt x="21652" y="184175"/>
                  <a:pt x="0" y="0"/>
                </a:cubicBezTo>
                <a:close/>
              </a:path>
              <a:path w="2197381" h="2107393" stroke="0" extrusionOk="0">
                <a:moveTo>
                  <a:pt x="0" y="0"/>
                </a:moveTo>
                <a:cubicBezTo>
                  <a:pt x="260240" y="-59047"/>
                  <a:pt x="456810" y="30191"/>
                  <a:pt x="571319" y="0"/>
                </a:cubicBezTo>
                <a:cubicBezTo>
                  <a:pt x="685828" y="-30191"/>
                  <a:pt x="921796" y="15810"/>
                  <a:pt x="1120664" y="0"/>
                </a:cubicBezTo>
                <a:cubicBezTo>
                  <a:pt x="1319533" y="-15810"/>
                  <a:pt x="1395356" y="3889"/>
                  <a:pt x="1670010" y="0"/>
                </a:cubicBezTo>
                <a:cubicBezTo>
                  <a:pt x="1944664" y="-3889"/>
                  <a:pt x="2066304" y="21370"/>
                  <a:pt x="2197381" y="0"/>
                </a:cubicBezTo>
                <a:cubicBezTo>
                  <a:pt x="2198161" y="221153"/>
                  <a:pt x="2158175" y="272853"/>
                  <a:pt x="2197381" y="484700"/>
                </a:cubicBezTo>
                <a:cubicBezTo>
                  <a:pt x="2236587" y="696547"/>
                  <a:pt x="2148841" y="850696"/>
                  <a:pt x="2197381" y="1053697"/>
                </a:cubicBezTo>
                <a:cubicBezTo>
                  <a:pt x="2245921" y="1256698"/>
                  <a:pt x="2138197" y="1364538"/>
                  <a:pt x="2197381" y="1559471"/>
                </a:cubicBezTo>
                <a:cubicBezTo>
                  <a:pt x="2256565" y="1754404"/>
                  <a:pt x="2133732" y="1872903"/>
                  <a:pt x="2197381" y="2107393"/>
                </a:cubicBezTo>
                <a:cubicBezTo>
                  <a:pt x="2068535" y="2148978"/>
                  <a:pt x="1771910" y="2105967"/>
                  <a:pt x="1626062" y="2107393"/>
                </a:cubicBezTo>
                <a:cubicBezTo>
                  <a:pt x="1480214" y="2108819"/>
                  <a:pt x="1255084" y="2082941"/>
                  <a:pt x="1098691" y="2107393"/>
                </a:cubicBezTo>
                <a:cubicBezTo>
                  <a:pt x="942298" y="2131845"/>
                  <a:pt x="629554" y="2057270"/>
                  <a:pt x="505398" y="2107393"/>
                </a:cubicBezTo>
                <a:cubicBezTo>
                  <a:pt x="381242" y="2157516"/>
                  <a:pt x="217829" y="2104370"/>
                  <a:pt x="0" y="2107393"/>
                </a:cubicBezTo>
                <a:cubicBezTo>
                  <a:pt x="-55736" y="1992003"/>
                  <a:pt x="21739" y="1822204"/>
                  <a:pt x="0" y="1559471"/>
                </a:cubicBezTo>
                <a:cubicBezTo>
                  <a:pt x="-21739" y="1296738"/>
                  <a:pt x="17698" y="1289625"/>
                  <a:pt x="0" y="1053697"/>
                </a:cubicBezTo>
                <a:cubicBezTo>
                  <a:pt x="-17698" y="817769"/>
                  <a:pt x="59400" y="714859"/>
                  <a:pt x="0" y="547922"/>
                </a:cubicBezTo>
                <a:cubicBezTo>
                  <a:pt x="-59400" y="380985"/>
                  <a:pt x="64808" y="201230"/>
                  <a:pt x="0" y="0"/>
                </a:cubicBezTo>
                <a:close/>
              </a:path>
            </a:pathLst>
          </a:custGeom>
          <a:blipFill>
            <a:blip r:embed="rId5"/>
            <a:stretch>
              <a:fillRect t="-2135" b="-2135"/>
            </a:stretch>
          </a:blipFill>
          <a:ln>
            <a:solidFill>
              <a:schemeClr val="tx1"/>
            </a:solidFill>
            <a:extLst>
              <a:ext uri="{C807C97D-BFC1-408E-A445-0C87EB9F89A2}">
                <ask:lineSketchStyleProps xmlns:ask="http://schemas.microsoft.com/office/drawing/2018/sketchyshapes" sd="3747212205">
                  <a:custGeom>
                    <a:avLst/>
                    <a:gdLst/>
                    <a:ahLst/>
                    <a:cxnLst/>
                    <a:rect l="l" t="t" r="r" b="b"/>
                    <a:pathLst>
                      <a:path w="3296071" h="3161089">
                        <a:moveTo>
                          <a:pt x="0" y="0"/>
                        </a:moveTo>
                        <a:lnTo>
                          <a:pt x="3296071" y="0"/>
                        </a:lnTo>
                        <a:lnTo>
                          <a:pt x="3296071" y="3161089"/>
                        </a:lnTo>
                        <a:lnTo>
                          <a:pt x="0" y="3161089"/>
                        </a:lnTo>
                        <a:lnTo>
                          <a:pt x="0" y="0"/>
                        </a:lnTo>
                        <a:close/>
                      </a:path>
                    </a:pathLst>
                  </a:custGeom>
                  <ask:type>
                    <ask:lineSketchScribble/>
                  </ask:type>
                </ask:lineSketchStyleProps>
              </a:ext>
            </a:extLst>
          </a:ln>
        </p:spPr>
        <p:txBody>
          <a:bodyPr/>
          <a:lstStyle/>
          <a:p>
            <a:endParaRPr lang="en-US" sz="1200"/>
          </a:p>
        </p:txBody>
      </p:sp>
      <p:sp>
        <p:nvSpPr>
          <p:cNvPr id="19" name="TextBox 19"/>
          <p:cNvSpPr txBox="1"/>
          <p:nvPr/>
        </p:nvSpPr>
        <p:spPr>
          <a:xfrm>
            <a:off x="834480" y="3196921"/>
            <a:ext cx="1760965" cy="223394"/>
          </a:xfrm>
          <a:prstGeom prst="rect">
            <a:avLst/>
          </a:prstGeom>
        </p:spPr>
        <p:txBody>
          <a:bodyPr lIns="0" tIns="0" rIns="0" bIns="0" rtlCol="0" anchor="t">
            <a:spAutoFit/>
          </a:bodyPr>
          <a:lstStyle/>
          <a:p>
            <a:pPr algn="ctr">
              <a:lnSpc>
                <a:spcPts val="1949"/>
              </a:lnSpc>
            </a:pPr>
            <a:r>
              <a:rPr lang="en-US" sz="1391" b="1" spc="26">
                <a:solidFill>
                  <a:srgbClr val="FDFDFD"/>
                </a:solidFill>
                <a:latin typeface="Poppins Bold"/>
                <a:ea typeface="Poppins Bold"/>
                <a:cs typeface="Poppins Bold"/>
                <a:sym typeface="Poppins Bold"/>
              </a:rPr>
              <a:t>Shady Mohamed</a:t>
            </a:r>
          </a:p>
        </p:txBody>
      </p:sp>
      <p:sp>
        <p:nvSpPr>
          <p:cNvPr id="20" name="TextBox 20"/>
          <p:cNvSpPr txBox="1"/>
          <p:nvPr/>
        </p:nvSpPr>
        <p:spPr>
          <a:xfrm>
            <a:off x="614906" y="3426131"/>
            <a:ext cx="2233112" cy="182294"/>
          </a:xfrm>
          <a:prstGeom prst="rect">
            <a:avLst/>
          </a:prstGeom>
        </p:spPr>
        <p:txBody>
          <a:bodyPr wrap="square" lIns="0" tIns="0" rIns="0" bIns="0" rtlCol="0" anchor="t">
            <a:spAutoFit/>
          </a:bodyPr>
          <a:lstStyle/>
          <a:p>
            <a:pPr algn="ctr">
              <a:lnSpc>
                <a:spcPts val="1482"/>
              </a:lnSpc>
            </a:pPr>
            <a:r>
              <a:rPr lang="en-US" sz="1058" spc="-21" dirty="0">
                <a:solidFill>
                  <a:srgbClr val="FDFDFD"/>
                </a:solidFill>
                <a:latin typeface="Poppins"/>
                <a:ea typeface="Poppins"/>
                <a:cs typeface="Poppins"/>
                <a:sym typeface="Poppins"/>
              </a:rPr>
              <a:t>Offensive cybersecurity Engineer</a:t>
            </a:r>
          </a:p>
        </p:txBody>
      </p:sp>
      <p:sp>
        <p:nvSpPr>
          <p:cNvPr id="21" name="TextBox 21"/>
          <p:cNvSpPr txBox="1"/>
          <p:nvPr/>
        </p:nvSpPr>
        <p:spPr>
          <a:xfrm>
            <a:off x="4000953" y="3196921"/>
            <a:ext cx="1760965" cy="223394"/>
          </a:xfrm>
          <a:prstGeom prst="rect">
            <a:avLst/>
          </a:prstGeom>
        </p:spPr>
        <p:txBody>
          <a:bodyPr lIns="0" tIns="0" rIns="0" bIns="0" rtlCol="0" anchor="t">
            <a:spAutoFit/>
          </a:bodyPr>
          <a:lstStyle/>
          <a:p>
            <a:pPr algn="ctr">
              <a:lnSpc>
                <a:spcPts val="1949"/>
              </a:lnSpc>
            </a:pPr>
            <a:r>
              <a:rPr lang="en-US" sz="1391" b="1" spc="26" dirty="0">
                <a:solidFill>
                  <a:schemeClr val="bg1"/>
                </a:solidFill>
                <a:latin typeface="Poppins Bold"/>
                <a:ea typeface="Poppins Bold"/>
                <a:cs typeface="Poppins Bold"/>
                <a:sym typeface="Poppins Bold"/>
              </a:rPr>
              <a:t>Hussein Alyamnii</a:t>
            </a:r>
            <a:endParaRPr lang="en-US" sz="1391" b="1" spc="26" dirty="0">
              <a:solidFill>
                <a:schemeClr val="bg1"/>
              </a:solidFill>
              <a:latin typeface="Poppins Bold"/>
              <a:ea typeface="Poppins Bold"/>
              <a:cs typeface="Poppins Bold"/>
              <a:sym typeface="Poppins Bold"/>
              <a:hlinkClick r:id="rId6" tooltip="https://www.linkedin.com/in/hussein-alyamnii-683352223/">
                <a:extLst>
                  <a:ext uri="{A12FA001-AC4F-418D-AE19-62706E023703}">
                    <ahyp:hlinkClr xmlns:ahyp="http://schemas.microsoft.com/office/drawing/2018/hyperlinkcolor" val="tx"/>
                  </a:ext>
                </a:extLst>
              </a:hlinkClick>
            </a:endParaRPr>
          </a:p>
        </p:txBody>
      </p:sp>
      <p:sp>
        <p:nvSpPr>
          <p:cNvPr id="22" name="TextBox 22"/>
          <p:cNvSpPr txBox="1"/>
          <p:nvPr/>
        </p:nvSpPr>
        <p:spPr>
          <a:xfrm>
            <a:off x="4000952" y="3444473"/>
            <a:ext cx="1798915" cy="182294"/>
          </a:xfrm>
          <a:prstGeom prst="rect">
            <a:avLst/>
          </a:prstGeom>
        </p:spPr>
        <p:txBody>
          <a:bodyPr lIns="0" tIns="0" rIns="0" bIns="0" rtlCol="0" anchor="t">
            <a:spAutoFit/>
          </a:bodyPr>
          <a:lstStyle/>
          <a:p>
            <a:pPr algn="ctr">
              <a:lnSpc>
                <a:spcPts val="1482"/>
              </a:lnSpc>
            </a:pPr>
            <a:r>
              <a:rPr lang="en-US" sz="1058" spc="-21" dirty="0">
                <a:solidFill>
                  <a:srgbClr val="FDFDFD"/>
                </a:solidFill>
                <a:latin typeface="Poppins"/>
                <a:ea typeface="Poppins"/>
                <a:cs typeface="Poppins"/>
                <a:sym typeface="Poppins"/>
              </a:rPr>
              <a:t>Penetration Tester </a:t>
            </a:r>
          </a:p>
        </p:txBody>
      </p:sp>
      <p:sp>
        <p:nvSpPr>
          <p:cNvPr id="23" name="TextBox 23"/>
          <p:cNvSpPr txBox="1"/>
          <p:nvPr/>
        </p:nvSpPr>
        <p:spPr>
          <a:xfrm>
            <a:off x="7167425" y="3196921"/>
            <a:ext cx="1760965" cy="223394"/>
          </a:xfrm>
          <a:prstGeom prst="rect">
            <a:avLst/>
          </a:prstGeom>
        </p:spPr>
        <p:txBody>
          <a:bodyPr lIns="0" tIns="0" rIns="0" bIns="0" rtlCol="0" anchor="t">
            <a:spAutoFit/>
          </a:bodyPr>
          <a:lstStyle/>
          <a:p>
            <a:pPr algn="ctr">
              <a:lnSpc>
                <a:spcPts val="1949"/>
              </a:lnSpc>
            </a:pPr>
            <a:r>
              <a:rPr lang="en-US" sz="1391" b="1" spc="26" dirty="0">
                <a:solidFill>
                  <a:schemeClr val="bg1"/>
                </a:solidFill>
                <a:latin typeface="Poppins Bold"/>
                <a:ea typeface="Poppins Bold"/>
                <a:cs typeface="Poppins Bold"/>
                <a:sym typeface="Poppins Bold"/>
              </a:rPr>
              <a:t>Mohamed Ashraf </a:t>
            </a:r>
            <a:endParaRPr lang="en-US" sz="1391" b="1" spc="26" dirty="0">
              <a:solidFill>
                <a:schemeClr val="bg1"/>
              </a:solidFill>
              <a:latin typeface="Poppins Bold"/>
              <a:ea typeface="Poppins Bold"/>
              <a:cs typeface="Poppins Bold"/>
              <a:sym typeface="Poppins Bold"/>
              <a:hlinkClick r:id="rId7" tooltip="https://www.linkedin.com/in/mohamed-ashraf-the-knower/">
                <a:extLst>
                  <a:ext uri="{A12FA001-AC4F-418D-AE19-62706E023703}">
                    <ahyp:hlinkClr xmlns:ahyp="http://schemas.microsoft.com/office/drawing/2018/hyperlinkcolor" val="tx"/>
                  </a:ext>
                </a:extLst>
              </a:hlinkClick>
            </a:endParaRPr>
          </a:p>
        </p:txBody>
      </p:sp>
      <p:sp>
        <p:nvSpPr>
          <p:cNvPr id="24" name="TextBox 24"/>
          <p:cNvSpPr txBox="1"/>
          <p:nvPr/>
        </p:nvSpPr>
        <p:spPr>
          <a:xfrm>
            <a:off x="7167425" y="3444473"/>
            <a:ext cx="1760965" cy="182294"/>
          </a:xfrm>
          <a:prstGeom prst="rect">
            <a:avLst/>
          </a:prstGeom>
        </p:spPr>
        <p:txBody>
          <a:bodyPr lIns="0" tIns="0" rIns="0" bIns="0" rtlCol="0" anchor="t">
            <a:spAutoFit/>
          </a:bodyPr>
          <a:lstStyle/>
          <a:p>
            <a:pPr algn="ctr">
              <a:lnSpc>
                <a:spcPts val="1482"/>
              </a:lnSpc>
            </a:pPr>
            <a:r>
              <a:rPr lang="en-US" sz="1058" spc="-21" dirty="0">
                <a:solidFill>
                  <a:srgbClr val="FDFDFD"/>
                </a:solidFill>
                <a:latin typeface="Poppins"/>
                <a:ea typeface="Poppins"/>
                <a:cs typeface="Poppins"/>
                <a:sym typeface="Poppins"/>
              </a:rPr>
              <a:t> Cyber Security Researcher</a:t>
            </a:r>
          </a:p>
        </p:txBody>
      </p:sp>
      <p:sp>
        <p:nvSpPr>
          <p:cNvPr id="25" name="TextBox 25"/>
          <p:cNvSpPr txBox="1"/>
          <p:nvPr/>
        </p:nvSpPr>
        <p:spPr>
          <a:xfrm>
            <a:off x="9994619" y="3196921"/>
            <a:ext cx="2197381" cy="706475"/>
          </a:xfrm>
          <a:prstGeom prst="rect">
            <a:avLst/>
          </a:prstGeom>
        </p:spPr>
        <p:txBody>
          <a:bodyPr wrap="square" lIns="0" tIns="0" rIns="0" bIns="0" rtlCol="0" anchor="t">
            <a:spAutoFit/>
          </a:bodyPr>
          <a:lstStyle/>
          <a:p>
            <a:pPr algn="l" fontAlgn="ctr"/>
            <a:r>
              <a:rPr lang="en-US" sz="1600" b="1" dirty="0">
                <a:solidFill>
                  <a:schemeClr val="bg1"/>
                </a:solidFill>
                <a:latin typeface="var(--artdeco-reset-typography-font-family-sans)"/>
              </a:rPr>
              <a:t>Abdelrahman Radwan</a:t>
            </a:r>
            <a:endParaRPr lang="en-US" sz="1600" b="1" dirty="0">
              <a:solidFill>
                <a:schemeClr val="bg1"/>
              </a:solidFill>
              <a:latin typeface="var(--artdeco-reset-typography-font-family-sans)"/>
              <a:hlinkClick r:id="rId8">
                <a:extLst>
                  <a:ext uri="{A12FA001-AC4F-418D-AE19-62706E023703}">
                    <ahyp:hlinkClr xmlns:ahyp="http://schemas.microsoft.com/office/drawing/2018/hyperlinkcolor" val="tx"/>
                  </a:ext>
                </a:extLst>
              </a:hlinkClick>
            </a:endParaRPr>
          </a:p>
          <a:p>
            <a:br>
              <a:rPr lang="en-US" sz="1600" dirty="0"/>
            </a:br>
            <a:endParaRPr lang="en-US" sz="1391" b="1" spc="26" dirty="0">
              <a:solidFill>
                <a:srgbClr val="FDFDFD"/>
              </a:solidFill>
              <a:latin typeface="Poppins Bold"/>
              <a:ea typeface="Poppins Bold"/>
              <a:cs typeface="Poppins Bold"/>
              <a:sym typeface="Poppins Bold"/>
            </a:endParaRPr>
          </a:p>
        </p:txBody>
      </p:sp>
      <p:sp>
        <p:nvSpPr>
          <p:cNvPr id="26" name="TextBox 26"/>
          <p:cNvSpPr txBox="1"/>
          <p:nvPr/>
        </p:nvSpPr>
        <p:spPr>
          <a:xfrm>
            <a:off x="10079959" y="3444473"/>
            <a:ext cx="1760965" cy="182294"/>
          </a:xfrm>
          <a:prstGeom prst="rect">
            <a:avLst/>
          </a:prstGeom>
        </p:spPr>
        <p:txBody>
          <a:bodyPr lIns="0" tIns="0" rIns="0" bIns="0" rtlCol="0" anchor="t">
            <a:spAutoFit/>
          </a:bodyPr>
          <a:lstStyle/>
          <a:p>
            <a:pPr algn="ctr">
              <a:lnSpc>
                <a:spcPts val="1482"/>
              </a:lnSpc>
            </a:pPr>
            <a:r>
              <a:rPr lang="en-US" sz="1058" spc="-21">
                <a:solidFill>
                  <a:srgbClr val="FDFDFD"/>
                </a:solidFill>
                <a:latin typeface="Poppins"/>
                <a:ea typeface="Poppins"/>
                <a:cs typeface="Poppins"/>
                <a:sym typeface="Poppins"/>
              </a:rPr>
              <a:t>Penetration Tester </a:t>
            </a:r>
          </a:p>
        </p:txBody>
      </p:sp>
      <p:grpSp>
        <p:nvGrpSpPr>
          <p:cNvPr id="27" name="Group 27"/>
          <p:cNvGrpSpPr/>
          <p:nvPr/>
        </p:nvGrpSpPr>
        <p:grpSpPr>
          <a:xfrm>
            <a:off x="-1177663" y="6226784"/>
            <a:ext cx="14547325" cy="631217"/>
            <a:chOff x="0" y="0"/>
            <a:chExt cx="6110362" cy="265132"/>
          </a:xfrm>
          <a:solidFill>
            <a:srgbClr val="0070C0"/>
          </a:solidFill>
        </p:grpSpPr>
        <p:sp>
          <p:nvSpPr>
            <p:cNvPr id="28" name="Freeform 28"/>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grpFill/>
            <a:ln cap="sq">
              <a:noFill/>
              <a:prstDash val="solid"/>
              <a:miter/>
            </a:ln>
          </p:spPr>
          <p:txBody>
            <a:bodyPr/>
            <a:lstStyle/>
            <a:p>
              <a:endParaRPr lang="en-US" sz="1200"/>
            </a:p>
          </p:txBody>
        </p:sp>
        <p:sp>
          <p:nvSpPr>
            <p:cNvPr id="29" name="TextBox 29"/>
            <p:cNvSpPr txBox="1"/>
            <p:nvPr/>
          </p:nvSpPr>
          <p:spPr>
            <a:xfrm>
              <a:off x="0" y="-38100"/>
              <a:ext cx="6110362" cy="303232"/>
            </a:xfrm>
            <a:prstGeom prst="rect">
              <a:avLst/>
            </a:prstGeom>
            <a:grpFill/>
          </p:spPr>
          <p:txBody>
            <a:bodyPr lIns="33867" tIns="33867" rIns="33867" bIns="33867" rtlCol="0" anchor="ctr"/>
            <a:lstStyle/>
            <a:p>
              <a:pPr algn="ctr">
                <a:lnSpc>
                  <a:spcPts val="1773"/>
                </a:lnSpc>
                <a:spcBef>
                  <a:spcPct val="0"/>
                </a:spcBef>
              </a:pPr>
              <a:endParaRPr sz="1200"/>
            </a:p>
          </p:txBody>
        </p:sp>
      </p:grpSp>
      <p:grpSp>
        <p:nvGrpSpPr>
          <p:cNvPr id="30" name="Group 30"/>
          <p:cNvGrpSpPr/>
          <p:nvPr/>
        </p:nvGrpSpPr>
        <p:grpSpPr>
          <a:xfrm>
            <a:off x="-1177663" y="-544051"/>
            <a:ext cx="14547325" cy="1175267"/>
            <a:chOff x="0" y="0"/>
            <a:chExt cx="6110362" cy="493651"/>
          </a:xfrm>
          <a:solidFill>
            <a:srgbClr val="0070C0"/>
          </a:solidFill>
        </p:grpSpPr>
        <p:sp>
          <p:nvSpPr>
            <p:cNvPr id="31" name="Freeform 31"/>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grpFill/>
            <a:ln cap="sq">
              <a:noFill/>
              <a:prstDash val="solid"/>
              <a:miter/>
            </a:ln>
          </p:spPr>
          <p:txBody>
            <a:bodyPr/>
            <a:lstStyle/>
            <a:p>
              <a:endParaRPr lang="en-US" sz="1200" dirty="0"/>
            </a:p>
          </p:txBody>
        </p:sp>
        <p:sp>
          <p:nvSpPr>
            <p:cNvPr id="32" name="TextBox 32"/>
            <p:cNvSpPr txBox="1"/>
            <p:nvPr/>
          </p:nvSpPr>
          <p:spPr>
            <a:xfrm>
              <a:off x="0" y="-38100"/>
              <a:ext cx="6110362" cy="531751"/>
            </a:xfrm>
            <a:prstGeom prst="rect">
              <a:avLst/>
            </a:prstGeom>
            <a:grpFill/>
          </p:spPr>
          <p:txBody>
            <a:bodyPr lIns="33867" tIns="33867" rIns="33867" bIns="33867" rtlCol="0" anchor="ctr"/>
            <a:lstStyle/>
            <a:p>
              <a:pPr algn="ctr">
                <a:lnSpc>
                  <a:spcPts val="1773"/>
                </a:lnSpc>
                <a:spcBef>
                  <a:spcPct val="0"/>
                </a:spcBef>
              </a:pPr>
              <a:endParaRPr sz="1200"/>
            </a:p>
          </p:txBody>
        </p:sp>
      </p:grpSp>
      <p:grpSp>
        <p:nvGrpSpPr>
          <p:cNvPr id="33" name="Group 11">
            <a:extLst>
              <a:ext uri="{FF2B5EF4-FFF2-40B4-BE49-F238E27FC236}">
                <a16:creationId xmlns:a16="http://schemas.microsoft.com/office/drawing/2014/main" id="{293C4CBF-E6C2-9F85-1C37-689540CED30B}"/>
              </a:ext>
            </a:extLst>
          </p:cNvPr>
          <p:cNvGrpSpPr/>
          <p:nvPr/>
        </p:nvGrpSpPr>
        <p:grpSpPr>
          <a:xfrm>
            <a:off x="616272" y="5046706"/>
            <a:ext cx="2197381" cy="631217"/>
            <a:chOff x="0" y="0"/>
            <a:chExt cx="922973" cy="265132"/>
          </a:xfrm>
          <a:solidFill>
            <a:srgbClr val="C00000"/>
          </a:solidFill>
        </p:grpSpPr>
        <p:sp>
          <p:nvSpPr>
            <p:cNvPr id="34" name="Freeform 12">
              <a:extLst>
                <a:ext uri="{FF2B5EF4-FFF2-40B4-BE49-F238E27FC236}">
                  <a16:creationId xmlns:a16="http://schemas.microsoft.com/office/drawing/2014/main" id="{61BC80E3-F7A3-487D-659F-28E7C56BE99A}"/>
                </a:ext>
              </a:extLst>
            </p:cNvPr>
            <p:cNvSpPr/>
            <p:nvPr/>
          </p:nvSpPr>
          <p:spPr>
            <a:xfrm>
              <a:off x="0" y="0"/>
              <a:ext cx="922973" cy="265132"/>
            </a:xfrm>
            <a:custGeom>
              <a:avLst/>
              <a:gdLst>
                <a:gd name="connsiteX0" fmla="*/ 0 w 2197381"/>
                <a:gd name="connsiteY0" fmla="*/ 0 h 631217"/>
                <a:gd name="connsiteX1" fmla="*/ 593293 w 2197381"/>
                <a:gd name="connsiteY1" fmla="*/ 0 h 631217"/>
                <a:gd name="connsiteX2" fmla="*/ 1164612 w 2197381"/>
                <a:gd name="connsiteY2" fmla="*/ 0 h 631217"/>
                <a:gd name="connsiteX3" fmla="*/ 1648036 w 2197381"/>
                <a:gd name="connsiteY3" fmla="*/ 0 h 631217"/>
                <a:gd name="connsiteX4" fmla="*/ 2197381 w 2197381"/>
                <a:gd name="connsiteY4" fmla="*/ 0 h 631217"/>
                <a:gd name="connsiteX5" fmla="*/ 2197381 w 2197381"/>
                <a:gd name="connsiteY5" fmla="*/ 309296 h 631217"/>
                <a:gd name="connsiteX6" fmla="*/ 2197381 w 2197381"/>
                <a:gd name="connsiteY6" fmla="*/ 631217 h 631217"/>
                <a:gd name="connsiteX7" fmla="*/ 1691983 w 2197381"/>
                <a:gd name="connsiteY7" fmla="*/ 631217 h 631217"/>
                <a:gd name="connsiteX8" fmla="*/ 1142638 w 2197381"/>
                <a:gd name="connsiteY8" fmla="*/ 631217 h 631217"/>
                <a:gd name="connsiteX9" fmla="*/ 637240 w 2197381"/>
                <a:gd name="connsiteY9" fmla="*/ 631217 h 631217"/>
                <a:gd name="connsiteX10" fmla="*/ 0 w 2197381"/>
                <a:gd name="connsiteY10" fmla="*/ 631217 h 631217"/>
                <a:gd name="connsiteX11" fmla="*/ 0 w 2197381"/>
                <a:gd name="connsiteY11" fmla="*/ 302984 h 631217"/>
                <a:gd name="connsiteX12" fmla="*/ 0 w 2197381"/>
                <a:gd name="connsiteY12" fmla="*/ 0 h 6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631217" fill="none" extrusionOk="0">
                  <a:moveTo>
                    <a:pt x="0" y="0"/>
                  </a:moveTo>
                  <a:cubicBezTo>
                    <a:pt x="289637" y="-44219"/>
                    <a:pt x="461275" y="61478"/>
                    <a:pt x="593293" y="0"/>
                  </a:cubicBezTo>
                  <a:cubicBezTo>
                    <a:pt x="725311" y="-61478"/>
                    <a:pt x="1023350" y="8303"/>
                    <a:pt x="1164612" y="0"/>
                  </a:cubicBezTo>
                  <a:cubicBezTo>
                    <a:pt x="1305874" y="-8303"/>
                    <a:pt x="1437767" y="57415"/>
                    <a:pt x="1648036" y="0"/>
                  </a:cubicBezTo>
                  <a:cubicBezTo>
                    <a:pt x="1858305" y="-57415"/>
                    <a:pt x="1932446" y="28724"/>
                    <a:pt x="2197381" y="0"/>
                  </a:cubicBezTo>
                  <a:cubicBezTo>
                    <a:pt x="2203812" y="89428"/>
                    <a:pt x="2180508" y="214263"/>
                    <a:pt x="2197381" y="309296"/>
                  </a:cubicBezTo>
                  <a:cubicBezTo>
                    <a:pt x="2214254" y="404329"/>
                    <a:pt x="2186562" y="525977"/>
                    <a:pt x="2197381" y="631217"/>
                  </a:cubicBezTo>
                  <a:cubicBezTo>
                    <a:pt x="2005472" y="673467"/>
                    <a:pt x="1943002" y="586065"/>
                    <a:pt x="1691983" y="631217"/>
                  </a:cubicBezTo>
                  <a:cubicBezTo>
                    <a:pt x="1440964" y="676369"/>
                    <a:pt x="1285179" y="572043"/>
                    <a:pt x="1142638" y="631217"/>
                  </a:cubicBezTo>
                  <a:cubicBezTo>
                    <a:pt x="1000097" y="690391"/>
                    <a:pt x="792341" y="625027"/>
                    <a:pt x="637240" y="631217"/>
                  </a:cubicBezTo>
                  <a:cubicBezTo>
                    <a:pt x="482139" y="637407"/>
                    <a:pt x="215549" y="591587"/>
                    <a:pt x="0" y="631217"/>
                  </a:cubicBezTo>
                  <a:cubicBezTo>
                    <a:pt x="-24785" y="538209"/>
                    <a:pt x="18417" y="446173"/>
                    <a:pt x="0" y="302984"/>
                  </a:cubicBezTo>
                  <a:cubicBezTo>
                    <a:pt x="-18417" y="159795"/>
                    <a:pt x="8392" y="62239"/>
                    <a:pt x="0" y="0"/>
                  </a:cubicBezTo>
                  <a:close/>
                </a:path>
                <a:path w="2197381" h="631217" stroke="0" extrusionOk="0">
                  <a:moveTo>
                    <a:pt x="0" y="0"/>
                  </a:moveTo>
                  <a:cubicBezTo>
                    <a:pt x="241716" y="-37920"/>
                    <a:pt x="365959" y="44875"/>
                    <a:pt x="527371" y="0"/>
                  </a:cubicBezTo>
                  <a:cubicBezTo>
                    <a:pt x="688783" y="-44875"/>
                    <a:pt x="895557" y="57349"/>
                    <a:pt x="1076717" y="0"/>
                  </a:cubicBezTo>
                  <a:cubicBezTo>
                    <a:pt x="1257877" y="-57349"/>
                    <a:pt x="1454225" y="9765"/>
                    <a:pt x="1582114" y="0"/>
                  </a:cubicBezTo>
                  <a:cubicBezTo>
                    <a:pt x="1710003" y="-9765"/>
                    <a:pt x="1901104" y="814"/>
                    <a:pt x="2197381" y="0"/>
                  </a:cubicBezTo>
                  <a:cubicBezTo>
                    <a:pt x="2203214" y="152449"/>
                    <a:pt x="2185564" y="209501"/>
                    <a:pt x="2197381" y="315609"/>
                  </a:cubicBezTo>
                  <a:cubicBezTo>
                    <a:pt x="2209198" y="421717"/>
                    <a:pt x="2186349" y="506266"/>
                    <a:pt x="2197381" y="631217"/>
                  </a:cubicBezTo>
                  <a:cubicBezTo>
                    <a:pt x="2066525" y="691625"/>
                    <a:pt x="1906984" y="619397"/>
                    <a:pt x="1691983" y="631217"/>
                  </a:cubicBezTo>
                  <a:cubicBezTo>
                    <a:pt x="1476982" y="643037"/>
                    <a:pt x="1352239" y="629546"/>
                    <a:pt x="1120664" y="631217"/>
                  </a:cubicBezTo>
                  <a:cubicBezTo>
                    <a:pt x="889089" y="632888"/>
                    <a:pt x="744190" y="624469"/>
                    <a:pt x="571319" y="631217"/>
                  </a:cubicBezTo>
                  <a:cubicBezTo>
                    <a:pt x="398448" y="637965"/>
                    <a:pt x="278163" y="630092"/>
                    <a:pt x="0" y="631217"/>
                  </a:cubicBezTo>
                  <a:cubicBezTo>
                    <a:pt x="-22347" y="566305"/>
                    <a:pt x="30714" y="385830"/>
                    <a:pt x="0" y="315609"/>
                  </a:cubicBezTo>
                  <a:cubicBezTo>
                    <a:pt x="-30714" y="245388"/>
                    <a:pt x="20169" y="79341"/>
                    <a:pt x="0" y="0"/>
                  </a:cubicBezTo>
                  <a:close/>
                </a:path>
              </a:pathLst>
            </a:custGeom>
            <a:grpFill/>
            <a:ln cap="sq">
              <a:solidFill>
                <a:schemeClr val="tx1"/>
              </a:solidFill>
              <a:prstDash val="solid"/>
              <a:miter/>
              <a:extLst>
                <a:ext uri="{C807C97D-BFC1-408E-A445-0C87EB9F89A2}">
                  <ask:lineSketchStyleProps xmlns:ask="http://schemas.microsoft.com/office/drawing/2018/sketchyshapes" sd="328858326">
                    <a:custGeom>
                      <a:avLst/>
                      <a:gdLst/>
                      <a:ahLst/>
                      <a:cxnLst/>
                      <a:rect l="l" t="t" r="r" b="b"/>
                      <a:pathLst>
                        <a:path w="922973" h="265132">
                          <a:moveTo>
                            <a:pt x="0" y="0"/>
                          </a:moveTo>
                          <a:lnTo>
                            <a:pt x="922973" y="0"/>
                          </a:lnTo>
                          <a:lnTo>
                            <a:pt x="922973" y="265132"/>
                          </a:lnTo>
                          <a:lnTo>
                            <a:pt x="0" y="265132"/>
                          </a:lnTo>
                          <a:close/>
                        </a:path>
                      </a:pathLst>
                    </a:custGeom>
                    <ask:type>
                      <ask:lineSketchScribble/>
                    </ask:type>
                  </ask:lineSketchStyleProps>
                </a:ext>
              </a:extLst>
            </a:ln>
          </p:spPr>
          <p:txBody>
            <a:bodyPr/>
            <a:lstStyle/>
            <a:p>
              <a:endParaRPr lang="en-US" sz="1200"/>
            </a:p>
          </p:txBody>
        </p:sp>
        <p:sp>
          <p:nvSpPr>
            <p:cNvPr id="35" name="TextBox 13">
              <a:extLst>
                <a:ext uri="{FF2B5EF4-FFF2-40B4-BE49-F238E27FC236}">
                  <a16:creationId xmlns:a16="http://schemas.microsoft.com/office/drawing/2014/main" id="{B92D2382-16D1-5E81-409E-27D8EA679F05}"/>
                </a:ext>
              </a:extLst>
            </p:cNvPr>
            <p:cNvSpPr txBox="1"/>
            <p:nvPr/>
          </p:nvSpPr>
          <p:spPr>
            <a:xfrm>
              <a:off x="0" y="-38100"/>
              <a:ext cx="922973" cy="303232"/>
            </a:xfrm>
            <a:custGeom>
              <a:avLst/>
              <a:gdLst>
                <a:gd name="connsiteX0" fmla="*/ 0 w 2197381"/>
                <a:gd name="connsiteY0" fmla="*/ 0 h 721924"/>
                <a:gd name="connsiteX1" fmla="*/ 483424 w 2197381"/>
                <a:gd name="connsiteY1" fmla="*/ 0 h 721924"/>
                <a:gd name="connsiteX2" fmla="*/ 966848 w 2197381"/>
                <a:gd name="connsiteY2" fmla="*/ 0 h 721924"/>
                <a:gd name="connsiteX3" fmla="*/ 1494219 w 2197381"/>
                <a:gd name="connsiteY3" fmla="*/ 0 h 721924"/>
                <a:gd name="connsiteX4" fmla="*/ 2197381 w 2197381"/>
                <a:gd name="connsiteY4" fmla="*/ 0 h 721924"/>
                <a:gd name="connsiteX5" fmla="*/ 2197381 w 2197381"/>
                <a:gd name="connsiteY5" fmla="*/ 339304 h 721924"/>
                <a:gd name="connsiteX6" fmla="*/ 2197381 w 2197381"/>
                <a:gd name="connsiteY6" fmla="*/ 721924 h 721924"/>
                <a:gd name="connsiteX7" fmla="*/ 1648036 w 2197381"/>
                <a:gd name="connsiteY7" fmla="*/ 721924 h 721924"/>
                <a:gd name="connsiteX8" fmla="*/ 1142638 w 2197381"/>
                <a:gd name="connsiteY8" fmla="*/ 721924 h 721924"/>
                <a:gd name="connsiteX9" fmla="*/ 593293 w 2197381"/>
                <a:gd name="connsiteY9" fmla="*/ 721924 h 721924"/>
                <a:gd name="connsiteX10" fmla="*/ 0 w 2197381"/>
                <a:gd name="connsiteY10" fmla="*/ 721924 h 721924"/>
                <a:gd name="connsiteX11" fmla="*/ 0 w 2197381"/>
                <a:gd name="connsiteY11" fmla="*/ 353743 h 721924"/>
                <a:gd name="connsiteX12" fmla="*/ 0 w 2197381"/>
                <a:gd name="connsiteY12" fmla="*/ 0 h 72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721924" fill="none" extrusionOk="0">
                  <a:moveTo>
                    <a:pt x="0" y="0"/>
                  </a:moveTo>
                  <a:cubicBezTo>
                    <a:pt x="133206" y="-17075"/>
                    <a:pt x="349694" y="19854"/>
                    <a:pt x="483424" y="0"/>
                  </a:cubicBezTo>
                  <a:cubicBezTo>
                    <a:pt x="617154" y="-19854"/>
                    <a:pt x="867676" y="30758"/>
                    <a:pt x="966848" y="0"/>
                  </a:cubicBezTo>
                  <a:cubicBezTo>
                    <a:pt x="1066020" y="-30758"/>
                    <a:pt x="1372436" y="21494"/>
                    <a:pt x="1494219" y="0"/>
                  </a:cubicBezTo>
                  <a:cubicBezTo>
                    <a:pt x="1616002" y="-21494"/>
                    <a:pt x="1994747" y="81742"/>
                    <a:pt x="2197381" y="0"/>
                  </a:cubicBezTo>
                  <a:cubicBezTo>
                    <a:pt x="2213959" y="102443"/>
                    <a:pt x="2166195" y="255986"/>
                    <a:pt x="2197381" y="339304"/>
                  </a:cubicBezTo>
                  <a:cubicBezTo>
                    <a:pt x="2228567" y="422622"/>
                    <a:pt x="2158275" y="583181"/>
                    <a:pt x="2197381" y="721924"/>
                  </a:cubicBezTo>
                  <a:cubicBezTo>
                    <a:pt x="2083968" y="731863"/>
                    <a:pt x="1846455" y="666858"/>
                    <a:pt x="1648036" y="721924"/>
                  </a:cubicBezTo>
                  <a:cubicBezTo>
                    <a:pt x="1449618" y="776990"/>
                    <a:pt x="1350899" y="707332"/>
                    <a:pt x="1142638" y="721924"/>
                  </a:cubicBezTo>
                  <a:cubicBezTo>
                    <a:pt x="934377" y="736516"/>
                    <a:pt x="772190" y="709308"/>
                    <a:pt x="593293" y="721924"/>
                  </a:cubicBezTo>
                  <a:cubicBezTo>
                    <a:pt x="414397" y="734540"/>
                    <a:pt x="270914" y="661605"/>
                    <a:pt x="0" y="721924"/>
                  </a:cubicBezTo>
                  <a:cubicBezTo>
                    <a:pt x="-16738" y="575625"/>
                    <a:pt x="12827" y="477962"/>
                    <a:pt x="0" y="353743"/>
                  </a:cubicBezTo>
                  <a:cubicBezTo>
                    <a:pt x="-12827" y="229524"/>
                    <a:pt x="2489" y="74528"/>
                    <a:pt x="0" y="0"/>
                  </a:cubicBezTo>
                  <a:close/>
                </a:path>
                <a:path w="2197381" h="721924" stroke="0" extrusionOk="0">
                  <a:moveTo>
                    <a:pt x="0" y="0"/>
                  </a:moveTo>
                  <a:cubicBezTo>
                    <a:pt x="156513" y="-18078"/>
                    <a:pt x="337073" y="24912"/>
                    <a:pt x="593293" y="0"/>
                  </a:cubicBezTo>
                  <a:cubicBezTo>
                    <a:pt x="849513" y="-24912"/>
                    <a:pt x="1012021" y="33770"/>
                    <a:pt x="1186586" y="0"/>
                  </a:cubicBezTo>
                  <a:cubicBezTo>
                    <a:pt x="1361151" y="-33770"/>
                    <a:pt x="1967254" y="25573"/>
                    <a:pt x="2197381" y="0"/>
                  </a:cubicBezTo>
                  <a:cubicBezTo>
                    <a:pt x="2214304" y="113179"/>
                    <a:pt x="2163001" y="268710"/>
                    <a:pt x="2197381" y="375400"/>
                  </a:cubicBezTo>
                  <a:cubicBezTo>
                    <a:pt x="2231761" y="482090"/>
                    <a:pt x="2185277" y="583215"/>
                    <a:pt x="2197381" y="721924"/>
                  </a:cubicBezTo>
                  <a:cubicBezTo>
                    <a:pt x="1955912" y="729201"/>
                    <a:pt x="1793492" y="696677"/>
                    <a:pt x="1670010" y="721924"/>
                  </a:cubicBezTo>
                  <a:cubicBezTo>
                    <a:pt x="1546528" y="747171"/>
                    <a:pt x="1331454" y="674753"/>
                    <a:pt x="1142638" y="721924"/>
                  </a:cubicBezTo>
                  <a:cubicBezTo>
                    <a:pt x="953822" y="769095"/>
                    <a:pt x="846491" y="712218"/>
                    <a:pt x="593293" y="721924"/>
                  </a:cubicBezTo>
                  <a:cubicBezTo>
                    <a:pt x="340096" y="731630"/>
                    <a:pt x="207617" y="684310"/>
                    <a:pt x="0" y="721924"/>
                  </a:cubicBezTo>
                  <a:cubicBezTo>
                    <a:pt x="-791" y="618244"/>
                    <a:pt x="22348" y="444060"/>
                    <a:pt x="0" y="353743"/>
                  </a:cubicBezTo>
                  <a:cubicBezTo>
                    <a:pt x="-22348" y="263426"/>
                    <a:pt x="2385" y="149625"/>
                    <a:pt x="0" y="0"/>
                  </a:cubicBezTo>
                  <a:close/>
                </a:path>
              </a:pathLst>
            </a:custGeom>
            <a:grpFill/>
            <a:ln>
              <a:solidFill>
                <a:schemeClr val="tx1"/>
              </a:solidFill>
              <a:extLst>
                <a:ext uri="{C807C97D-BFC1-408E-A445-0C87EB9F89A2}">
                  <ask:lineSketchStyleProps xmlns:ask="http://schemas.microsoft.com/office/drawing/2018/sketchyshapes" sd="2769061716">
                    <a:prstGeom prst="rect">
                      <a:avLst/>
                    </a:prstGeom>
                    <ask:type>
                      <ask:lineSketchScribble/>
                    </ask:type>
                  </ask:lineSketchStyleProps>
                </a:ext>
              </a:extLst>
            </a:ln>
          </p:spPr>
          <p:txBody>
            <a:bodyPr lIns="33867" tIns="33867" rIns="33867" bIns="33867" rtlCol="0" anchor="ctr"/>
            <a:lstStyle/>
            <a:p>
              <a:pPr algn="ctr">
                <a:lnSpc>
                  <a:spcPts val="1773"/>
                </a:lnSpc>
                <a:spcBef>
                  <a:spcPct val="0"/>
                </a:spcBef>
              </a:pPr>
              <a:endParaRPr sz="1200"/>
            </a:p>
          </p:txBody>
        </p:sp>
      </p:grpSp>
      <p:sp>
        <p:nvSpPr>
          <p:cNvPr id="37" name="TextBox 23">
            <a:extLst>
              <a:ext uri="{FF2B5EF4-FFF2-40B4-BE49-F238E27FC236}">
                <a16:creationId xmlns:a16="http://schemas.microsoft.com/office/drawing/2014/main" id="{2C2EDD92-30E8-F723-6C8C-BEE967FE9879}"/>
              </a:ext>
            </a:extLst>
          </p:cNvPr>
          <p:cNvSpPr txBox="1"/>
          <p:nvPr/>
        </p:nvSpPr>
        <p:spPr>
          <a:xfrm>
            <a:off x="834480" y="5121808"/>
            <a:ext cx="1760965" cy="232692"/>
          </a:xfrm>
          <a:prstGeom prst="rect">
            <a:avLst/>
          </a:prstGeom>
        </p:spPr>
        <p:txBody>
          <a:bodyPr lIns="0" tIns="0" rIns="0" bIns="0" rtlCol="0" anchor="t">
            <a:spAutoFit/>
          </a:bodyPr>
          <a:lstStyle/>
          <a:p>
            <a:pPr algn="ctr">
              <a:lnSpc>
                <a:spcPts val="1949"/>
              </a:lnSpc>
            </a:pPr>
            <a:r>
              <a:rPr lang="en-US" sz="1391" b="1" spc="26" dirty="0">
                <a:solidFill>
                  <a:schemeClr val="bg1"/>
                </a:solidFill>
                <a:latin typeface="Poppins Bold"/>
                <a:ea typeface="Poppins Bold"/>
                <a:cs typeface="Poppins Bold"/>
                <a:sym typeface="Poppins Bold"/>
              </a:rPr>
              <a:t>Omar Badr </a:t>
            </a:r>
            <a:endParaRPr lang="en-US" sz="1391" b="1" spc="26" dirty="0">
              <a:solidFill>
                <a:schemeClr val="bg1"/>
              </a:solidFill>
              <a:latin typeface="Poppins Bold"/>
              <a:ea typeface="Poppins Bold"/>
              <a:cs typeface="Poppins Bold"/>
              <a:sym typeface="Poppins Bold"/>
              <a:hlinkClick r:id="rId7" tooltip="https://www.linkedin.com/in/mohamed-ashraf-the-knower/">
                <a:extLst>
                  <a:ext uri="{A12FA001-AC4F-418D-AE19-62706E023703}">
                    <ahyp:hlinkClr xmlns:ahyp="http://schemas.microsoft.com/office/drawing/2018/hyperlinkcolor" val="tx"/>
                  </a:ext>
                </a:extLst>
              </a:hlinkClick>
            </a:endParaRPr>
          </a:p>
        </p:txBody>
      </p:sp>
      <p:sp>
        <p:nvSpPr>
          <p:cNvPr id="38" name="TextBox 24">
            <a:extLst>
              <a:ext uri="{FF2B5EF4-FFF2-40B4-BE49-F238E27FC236}">
                <a16:creationId xmlns:a16="http://schemas.microsoft.com/office/drawing/2014/main" id="{1487DC2C-75C8-8B12-ECC0-329A5297F5F2}"/>
              </a:ext>
            </a:extLst>
          </p:cNvPr>
          <p:cNvSpPr txBox="1"/>
          <p:nvPr/>
        </p:nvSpPr>
        <p:spPr>
          <a:xfrm>
            <a:off x="834480" y="5369360"/>
            <a:ext cx="1760965" cy="182294"/>
          </a:xfrm>
          <a:prstGeom prst="rect">
            <a:avLst/>
          </a:prstGeom>
        </p:spPr>
        <p:txBody>
          <a:bodyPr lIns="0" tIns="0" rIns="0" bIns="0" rtlCol="0" anchor="t">
            <a:spAutoFit/>
          </a:bodyPr>
          <a:lstStyle/>
          <a:p>
            <a:pPr algn="ctr">
              <a:lnSpc>
                <a:spcPts val="1482"/>
              </a:lnSpc>
            </a:pPr>
            <a:r>
              <a:rPr lang="en-US" sz="1058" spc="-21" dirty="0">
                <a:solidFill>
                  <a:srgbClr val="FDFDFD"/>
                </a:solidFill>
                <a:latin typeface="Poppins"/>
                <a:ea typeface="Poppins"/>
                <a:cs typeface="Poppins"/>
                <a:sym typeface="Poppins"/>
              </a:rPr>
              <a:t>Penetration Tester </a:t>
            </a:r>
          </a:p>
        </p:txBody>
      </p:sp>
      <p:grpSp>
        <p:nvGrpSpPr>
          <p:cNvPr id="39" name="Group 11">
            <a:extLst>
              <a:ext uri="{FF2B5EF4-FFF2-40B4-BE49-F238E27FC236}">
                <a16:creationId xmlns:a16="http://schemas.microsoft.com/office/drawing/2014/main" id="{E51E0F71-74C8-5EA2-11E5-9288536DF51B}"/>
              </a:ext>
            </a:extLst>
          </p:cNvPr>
          <p:cNvGrpSpPr/>
          <p:nvPr/>
        </p:nvGrpSpPr>
        <p:grpSpPr>
          <a:xfrm>
            <a:off x="9861751" y="5043676"/>
            <a:ext cx="2197381" cy="631217"/>
            <a:chOff x="0" y="0"/>
            <a:chExt cx="922973" cy="265132"/>
          </a:xfrm>
          <a:solidFill>
            <a:srgbClr val="C00000"/>
          </a:solidFill>
        </p:grpSpPr>
        <p:sp>
          <p:nvSpPr>
            <p:cNvPr id="40" name="Freeform 12">
              <a:extLst>
                <a:ext uri="{FF2B5EF4-FFF2-40B4-BE49-F238E27FC236}">
                  <a16:creationId xmlns:a16="http://schemas.microsoft.com/office/drawing/2014/main" id="{3527446E-0598-3853-E3DC-4CAFB0597EEC}"/>
                </a:ext>
              </a:extLst>
            </p:cNvPr>
            <p:cNvSpPr/>
            <p:nvPr/>
          </p:nvSpPr>
          <p:spPr>
            <a:xfrm>
              <a:off x="0" y="0"/>
              <a:ext cx="922973" cy="265132"/>
            </a:xfrm>
            <a:custGeom>
              <a:avLst/>
              <a:gdLst>
                <a:gd name="connsiteX0" fmla="*/ 0 w 2197381"/>
                <a:gd name="connsiteY0" fmla="*/ 0 h 631217"/>
                <a:gd name="connsiteX1" fmla="*/ 593293 w 2197381"/>
                <a:gd name="connsiteY1" fmla="*/ 0 h 631217"/>
                <a:gd name="connsiteX2" fmla="*/ 1120664 w 2197381"/>
                <a:gd name="connsiteY2" fmla="*/ 0 h 631217"/>
                <a:gd name="connsiteX3" fmla="*/ 1691983 w 2197381"/>
                <a:gd name="connsiteY3" fmla="*/ 0 h 631217"/>
                <a:gd name="connsiteX4" fmla="*/ 2197381 w 2197381"/>
                <a:gd name="connsiteY4" fmla="*/ 0 h 631217"/>
                <a:gd name="connsiteX5" fmla="*/ 2197381 w 2197381"/>
                <a:gd name="connsiteY5" fmla="*/ 321921 h 631217"/>
                <a:gd name="connsiteX6" fmla="*/ 2197381 w 2197381"/>
                <a:gd name="connsiteY6" fmla="*/ 631217 h 631217"/>
                <a:gd name="connsiteX7" fmla="*/ 1648036 w 2197381"/>
                <a:gd name="connsiteY7" fmla="*/ 631217 h 631217"/>
                <a:gd name="connsiteX8" fmla="*/ 1076717 w 2197381"/>
                <a:gd name="connsiteY8" fmla="*/ 631217 h 631217"/>
                <a:gd name="connsiteX9" fmla="*/ 483424 w 2197381"/>
                <a:gd name="connsiteY9" fmla="*/ 631217 h 631217"/>
                <a:gd name="connsiteX10" fmla="*/ 0 w 2197381"/>
                <a:gd name="connsiteY10" fmla="*/ 631217 h 631217"/>
                <a:gd name="connsiteX11" fmla="*/ 0 w 2197381"/>
                <a:gd name="connsiteY11" fmla="*/ 302984 h 631217"/>
                <a:gd name="connsiteX12" fmla="*/ 0 w 2197381"/>
                <a:gd name="connsiteY12" fmla="*/ 0 h 6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631217" fill="none" extrusionOk="0">
                  <a:moveTo>
                    <a:pt x="0" y="0"/>
                  </a:moveTo>
                  <a:cubicBezTo>
                    <a:pt x="169300" y="-33347"/>
                    <a:pt x="450865" y="29911"/>
                    <a:pt x="593293" y="0"/>
                  </a:cubicBezTo>
                  <a:cubicBezTo>
                    <a:pt x="735721" y="-29911"/>
                    <a:pt x="961028" y="4716"/>
                    <a:pt x="1120664" y="0"/>
                  </a:cubicBezTo>
                  <a:cubicBezTo>
                    <a:pt x="1280300" y="-4716"/>
                    <a:pt x="1422352" y="24145"/>
                    <a:pt x="1691983" y="0"/>
                  </a:cubicBezTo>
                  <a:cubicBezTo>
                    <a:pt x="1961614" y="-24145"/>
                    <a:pt x="2007955" y="36207"/>
                    <a:pt x="2197381" y="0"/>
                  </a:cubicBezTo>
                  <a:cubicBezTo>
                    <a:pt x="2222807" y="110097"/>
                    <a:pt x="2195484" y="212477"/>
                    <a:pt x="2197381" y="321921"/>
                  </a:cubicBezTo>
                  <a:cubicBezTo>
                    <a:pt x="2199278" y="431365"/>
                    <a:pt x="2174713" y="480471"/>
                    <a:pt x="2197381" y="631217"/>
                  </a:cubicBezTo>
                  <a:cubicBezTo>
                    <a:pt x="2001378" y="659429"/>
                    <a:pt x="1804752" y="602016"/>
                    <a:pt x="1648036" y="631217"/>
                  </a:cubicBezTo>
                  <a:cubicBezTo>
                    <a:pt x="1491320" y="660418"/>
                    <a:pt x="1284657" y="613316"/>
                    <a:pt x="1076717" y="631217"/>
                  </a:cubicBezTo>
                  <a:cubicBezTo>
                    <a:pt x="868777" y="649118"/>
                    <a:pt x="671701" y="561787"/>
                    <a:pt x="483424" y="631217"/>
                  </a:cubicBezTo>
                  <a:cubicBezTo>
                    <a:pt x="295147" y="700647"/>
                    <a:pt x="126783" y="600953"/>
                    <a:pt x="0" y="631217"/>
                  </a:cubicBezTo>
                  <a:cubicBezTo>
                    <a:pt x="-5800" y="471861"/>
                    <a:pt x="35941" y="446358"/>
                    <a:pt x="0" y="302984"/>
                  </a:cubicBezTo>
                  <a:cubicBezTo>
                    <a:pt x="-35941" y="159610"/>
                    <a:pt x="14150" y="113341"/>
                    <a:pt x="0" y="0"/>
                  </a:cubicBezTo>
                  <a:close/>
                </a:path>
                <a:path w="2197381" h="631217" stroke="0" extrusionOk="0">
                  <a:moveTo>
                    <a:pt x="0" y="0"/>
                  </a:moveTo>
                  <a:cubicBezTo>
                    <a:pt x="271549" y="-28072"/>
                    <a:pt x="354424" y="15513"/>
                    <a:pt x="593293" y="0"/>
                  </a:cubicBezTo>
                  <a:cubicBezTo>
                    <a:pt x="832162" y="-15513"/>
                    <a:pt x="919411" y="60244"/>
                    <a:pt x="1120664" y="0"/>
                  </a:cubicBezTo>
                  <a:cubicBezTo>
                    <a:pt x="1321917" y="-60244"/>
                    <a:pt x="1410385" y="62699"/>
                    <a:pt x="1648036" y="0"/>
                  </a:cubicBezTo>
                  <a:cubicBezTo>
                    <a:pt x="1885687" y="-62699"/>
                    <a:pt x="1968979" y="38396"/>
                    <a:pt x="2197381" y="0"/>
                  </a:cubicBezTo>
                  <a:cubicBezTo>
                    <a:pt x="2216625" y="91498"/>
                    <a:pt x="2197335" y="251000"/>
                    <a:pt x="2197381" y="321921"/>
                  </a:cubicBezTo>
                  <a:cubicBezTo>
                    <a:pt x="2197427" y="392842"/>
                    <a:pt x="2179942" y="532376"/>
                    <a:pt x="2197381" y="631217"/>
                  </a:cubicBezTo>
                  <a:cubicBezTo>
                    <a:pt x="1982768" y="650853"/>
                    <a:pt x="1891413" y="585351"/>
                    <a:pt x="1670010" y="631217"/>
                  </a:cubicBezTo>
                  <a:cubicBezTo>
                    <a:pt x="1448607" y="677083"/>
                    <a:pt x="1289197" y="602942"/>
                    <a:pt x="1076717" y="631217"/>
                  </a:cubicBezTo>
                  <a:cubicBezTo>
                    <a:pt x="864237" y="659492"/>
                    <a:pt x="698877" y="579370"/>
                    <a:pt x="505398" y="631217"/>
                  </a:cubicBezTo>
                  <a:cubicBezTo>
                    <a:pt x="311919" y="683064"/>
                    <a:pt x="124427" y="580403"/>
                    <a:pt x="0" y="631217"/>
                  </a:cubicBezTo>
                  <a:cubicBezTo>
                    <a:pt x="-25368" y="557428"/>
                    <a:pt x="30452" y="447680"/>
                    <a:pt x="0" y="334545"/>
                  </a:cubicBezTo>
                  <a:cubicBezTo>
                    <a:pt x="-30452" y="221410"/>
                    <a:pt x="24781" y="123720"/>
                    <a:pt x="0" y="0"/>
                  </a:cubicBezTo>
                  <a:close/>
                </a:path>
              </a:pathLst>
            </a:custGeom>
            <a:grpFill/>
            <a:ln cap="sq">
              <a:solidFill>
                <a:schemeClr val="tx1"/>
              </a:solidFill>
              <a:prstDash val="solid"/>
              <a:miter/>
              <a:extLst>
                <a:ext uri="{C807C97D-BFC1-408E-A445-0C87EB9F89A2}">
                  <ask:lineSketchStyleProps xmlns:ask="http://schemas.microsoft.com/office/drawing/2018/sketchyshapes" sd="334948396">
                    <a:custGeom>
                      <a:avLst/>
                      <a:gdLst/>
                      <a:ahLst/>
                      <a:cxnLst/>
                      <a:rect l="l" t="t" r="r" b="b"/>
                      <a:pathLst>
                        <a:path w="922973" h="265132">
                          <a:moveTo>
                            <a:pt x="0" y="0"/>
                          </a:moveTo>
                          <a:lnTo>
                            <a:pt x="922973" y="0"/>
                          </a:lnTo>
                          <a:lnTo>
                            <a:pt x="922973" y="265132"/>
                          </a:lnTo>
                          <a:lnTo>
                            <a:pt x="0" y="265132"/>
                          </a:lnTo>
                          <a:close/>
                        </a:path>
                      </a:pathLst>
                    </a:custGeom>
                    <ask:type>
                      <ask:lineSketchScribble/>
                    </ask:type>
                  </ask:lineSketchStyleProps>
                </a:ext>
              </a:extLst>
            </a:ln>
          </p:spPr>
          <p:txBody>
            <a:bodyPr/>
            <a:lstStyle/>
            <a:p>
              <a:endParaRPr lang="en-US" sz="1200"/>
            </a:p>
          </p:txBody>
        </p:sp>
        <p:sp>
          <p:nvSpPr>
            <p:cNvPr id="41" name="TextBox 13">
              <a:extLst>
                <a:ext uri="{FF2B5EF4-FFF2-40B4-BE49-F238E27FC236}">
                  <a16:creationId xmlns:a16="http://schemas.microsoft.com/office/drawing/2014/main" id="{E3FA98C2-B0CA-FEAC-6BE7-E1B4FE38A7F3}"/>
                </a:ext>
              </a:extLst>
            </p:cNvPr>
            <p:cNvSpPr txBox="1"/>
            <p:nvPr/>
          </p:nvSpPr>
          <p:spPr>
            <a:xfrm>
              <a:off x="0" y="-38100"/>
              <a:ext cx="922973" cy="303232"/>
            </a:xfrm>
            <a:custGeom>
              <a:avLst/>
              <a:gdLst>
                <a:gd name="connsiteX0" fmla="*/ 0 w 2197381"/>
                <a:gd name="connsiteY0" fmla="*/ 0 h 721924"/>
                <a:gd name="connsiteX1" fmla="*/ 527371 w 2197381"/>
                <a:gd name="connsiteY1" fmla="*/ 0 h 721924"/>
                <a:gd name="connsiteX2" fmla="*/ 1032769 w 2197381"/>
                <a:gd name="connsiteY2" fmla="*/ 0 h 721924"/>
                <a:gd name="connsiteX3" fmla="*/ 1604088 w 2197381"/>
                <a:gd name="connsiteY3" fmla="*/ 0 h 721924"/>
                <a:gd name="connsiteX4" fmla="*/ 2197381 w 2197381"/>
                <a:gd name="connsiteY4" fmla="*/ 0 h 721924"/>
                <a:gd name="connsiteX5" fmla="*/ 2197381 w 2197381"/>
                <a:gd name="connsiteY5" fmla="*/ 353743 h 721924"/>
                <a:gd name="connsiteX6" fmla="*/ 2197381 w 2197381"/>
                <a:gd name="connsiteY6" fmla="*/ 721924 h 721924"/>
                <a:gd name="connsiteX7" fmla="*/ 1670010 w 2197381"/>
                <a:gd name="connsiteY7" fmla="*/ 721924 h 721924"/>
                <a:gd name="connsiteX8" fmla="*/ 1076717 w 2197381"/>
                <a:gd name="connsiteY8" fmla="*/ 721924 h 721924"/>
                <a:gd name="connsiteX9" fmla="*/ 527371 w 2197381"/>
                <a:gd name="connsiteY9" fmla="*/ 721924 h 721924"/>
                <a:gd name="connsiteX10" fmla="*/ 0 w 2197381"/>
                <a:gd name="connsiteY10" fmla="*/ 721924 h 721924"/>
                <a:gd name="connsiteX11" fmla="*/ 0 w 2197381"/>
                <a:gd name="connsiteY11" fmla="*/ 375400 h 721924"/>
                <a:gd name="connsiteX12" fmla="*/ 0 w 2197381"/>
                <a:gd name="connsiteY12" fmla="*/ 0 h 72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7381" h="721924" fill="none" extrusionOk="0">
                  <a:moveTo>
                    <a:pt x="0" y="0"/>
                  </a:moveTo>
                  <a:cubicBezTo>
                    <a:pt x="158895" y="-62941"/>
                    <a:pt x="309422" y="58912"/>
                    <a:pt x="527371" y="0"/>
                  </a:cubicBezTo>
                  <a:cubicBezTo>
                    <a:pt x="745320" y="-58912"/>
                    <a:pt x="854342" y="22261"/>
                    <a:pt x="1032769" y="0"/>
                  </a:cubicBezTo>
                  <a:cubicBezTo>
                    <a:pt x="1211196" y="-22261"/>
                    <a:pt x="1454348" y="5293"/>
                    <a:pt x="1604088" y="0"/>
                  </a:cubicBezTo>
                  <a:cubicBezTo>
                    <a:pt x="1753828" y="-5293"/>
                    <a:pt x="1911308" y="41806"/>
                    <a:pt x="2197381" y="0"/>
                  </a:cubicBezTo>
                  <a:cubicBezTo>
                    <a:pt x="2211048" y="72986"/>
                    <a:pt x="2195698" y="189946"/>
                    <a:pt x="2197381" y="353743"/>
                  </a:cubicBezTo>
                  <a:cubicBezTo>
                    <a:pt x="2199064" y="517540"/>
                    <a:pt x="2178288" y="611297"/>
                    <a:pt x="2197381" y="721924"/>
                  </a:cubicBezTo>
                  <a:cubicBezTo>
                    <a:pt x="1954954" y="725455"/>
                    <a:pt x="1873556" y="685207"/>
                    <a:pt x="1670010" y="721924"/>
                  </a:cubicBezTo>
                  <a:cubicBezTo>
                    <a:pt x="1466464" y="758641"/>
                    <a:pt x="1227674" y="700787"/>
                    <a:pt x="1076717" y="721924"/>
                  </a:cubicBezTo>
                  <a:cubicBezTo>
                    <a:pt x="925760" y="743061"/>
                    <a:pt x="781217" y="661814"/>
                    <a:pt x="527371" y="721924"/>
                  </a:cubicBezTo>
                  <a:cubicBezTo>
                    <a:pt x="273525" y="782034"/>
                    <a:pt x="218817" y="670447"/>
                    <a:pt x="0" y="721924"/>
                  </a:cubicBezTo>
                  <a:cubicBezTo>
                    <a:pt x="-18382" y="573050"/>
                    <a:pt x="42" y="520829"/>
                    <a:pt x="0" y="375400"/>
                  </a:cubicBezTo>
                  <a:cubicBezTo>
                    <a:pt x="-42" y="229971"/>
                    <a:pt x="31457" y="140689"/>
                    <a:pt x="0" y="0"/>
                  </a:cubicBezTo>
                  <a:close/>
                </a:path>
                <a:path w="2197381" h="721924" stroke="0" extrusionOk="0">
                  <a:moveTo>
                    <a:pt x="0" y="0"/>
                  </a:moveTo>
                  <a:cubicBezTo>
                    <a:pt x="255208" y="-18088"/>
                    <a:pt x="301642" y="47053"/>
                    <a:pt x="527371" y="0"/>
                  </a:cubicBezTo>
                  <a:cubicBezTo>
                    <a:pt x="753100" y="-47053"/>
                    <a:pt x="786357" y="44917"/>
                    <a:pt x="1032769" y="0"/>
                  </a:cubicBezTo>
                  <a:cubicBezTo>
                    <a:pt x="1279181" y="-44917"/>
                    <a:pt x="1326812" y="56687"/>
                    <a:pt x="1604088" y="0"/>
                  </a:cubicBezTo>
                  <a:cubicBezTo>
                    <a:pt x="1881364" y="-56687"/>
                    <a:pt x="2042003" y="17787"/>
                    <a:pt x="2197381" y="0"/>
                  </a:cubicBezTo>
                  <a:cubicBezTo>
                    <a:pt x="2227913" y="112653"/>
                    <a:pt x="2177885" y="194302"/>
                    <a:pt x="2197381" y="360962"/>
                  </a:cubicBezTo>
                  <a:cubicBezTo>
                    <a:pt x="2216877" y="527622"/>
                    <a:pt x="2186936" y="570366"/>
                    <a:pt x="2197381" y="721924"/>
                  </a:cubicBezTo>
                  <a:cubicBezTo>
                    <a:pt x="2042741" y="774390"/>
                    <a:pt x="1825100" y="669575"/>
                    <a:pt x="1713957" y="721924"/>
                  </a:cubicBezTo>
                  <a:cubicBezTo>
                    <a:pt x="1602814" y="774273"/>
                    <a:pt x="1377996" y="671583"/>
                    <a:pt x="1186586" y="721924"/>
                  </a:cubicBezTo>
                  <a:cubicBezTo>
                    <a:pt x="995176" y="772265"/>
                    <a:pt x="762031" y="713914"/>
                    <a:pt x="637240" y="721924"/>
                  </a:cubicBezTo>
                  <a:cubicBezTo>
                    <a:pt x="512449" y="729934"/>
                    <a:pt x="197522" y="677291"/>
                    <a:pt x="0" y="721924"/>
                  </a:cubicBezTo>
                  <a:cubicBezTo>
                    <a:pt x="-14267" y="580395"/>
                    <a:pt x="21624" y="546021"/>
                    <a:pt x="0" y="382620"/>
                  </a:cubicBezTo>
                  <a:cubicBezTo>
                    <a:pt x="-21624" y="219219"/>
                    <a:pt x="25032" y="157600"/>
                    <a:pt x="0" y="0"/>
                  </a:cubicBezTo>
                  <a:close/>
                </a:path>
              </a:pathLst>
            </a:custGeom>
            <a:grpFill/>
            <a:ln>
              <a:solidFill>
                <a:schemeClr val="tx1"/>
              </a:solidFill>
              <a:extLst>
                <a:ext uri="{C807C97D-BFC1-408E-A445-0C87EB9F89A2}">
                  <ask:lineSketchStyleProps xmlns:ask="http://schemas.microsoft.com/office/drawing/2018/sketchyshapes" sd="3101288845">
                    <a:prstGeom prst="rect">
                      <a:avLst/>
                    </a:prstGeom>
                    <ask:type>
                      <ask:lineSketchScribble/>
                    </ask:type>
                  </ask:lineSketchStyleProps>
                </a:ext>
              </a:extLst>
            </a:ln>
          </p:spPr>
          <p:txBody>
            <a:bodyPr lIns="33867" tIns="33867" rIns="33867" bIns="33867" rtlCol="0" anchor="ctr"/>
            <a:lstStyle/>
            <a:p>
              <a:pPr algn="ctr">
                <a:lnSpc>
                  <a:spcPts val="1773"/>
                </a:lnSpc>
                <a:spcBef>
                  <a:spcPct val="0"/>
                </a:spcBef>
              </a:pPr>
              <a:endParaRPr sz="1200"/>
            </a:p>
          </p:txBody>
        </p:sp>
      </p:grpSp>
      <p:sp>
        <p:nvSpPr>
          <p:cNvPr id="42" name="TextBox 23">
            <a:extLst>
              <a:ext uri="{FF2B5EF4-FFF2-40B4-BE49-F238E27FC236}">
                <a16:creationId xmlns:a16="http://schemas.microsoft.com/office/drawing/2014/main" id="{1ECDFC23-54C5-3CA2-1A5A-94170C700ECE}"/>
              </a:ext>
            </a:extLst>
          </p:cNvPr>
          <p:cNvSpPr txBox="1"/>
          <p:nvPr/>
        </p:nvSpPr>
        <p:spPr>
          <a:xfrm>
            <a:off x="10079959" y="5118778"/>
            <a:ext cx="1760965" cy="232692"/>
          </a:xfrm>
          <a:prstGeom prst="rect">
            <a:avLst/>
          </a:prstGeom>
        </p:spPr>
        <p:txBody>
          <a:bodyPr lIns="0" tIns="0" rIns="0" bIns="0" rtlCol="0" anchor="t">
            <a:spAutoFit/>
          </a:bodyPr>
          <a:lstStyle/>
          <a:p>
            <a:pPr algn="ctr">
              <a:lnSpc>
                <a:spcPts val="1949"/>
              </a:lnSpc>
            </a:pPr>
            <a:r>
              <a:rPr lang="en-US" sz="1391" b="1" spc="26" dirty="0">
                <a:solidFill>
                  <a:schemeClr val="bg1"/>
                </a:solidFill>
                <a:latin typeface="Poppins Bold"/>
                <a:ea typeface="Poppins Bold"/>
                <a:cs typeface="Poppins Bold"/>
                <a:sym typeface="Poppins Bold"/>
              </a:rPr>
              <a:t>Ziad Alaa</a:t>
            </a:r>
            <a:endParaRPr lang="en-US" sz="1391" b="1" spc="26" dirty="0">
              <a:solidFill>
                <a:schemeClr val="bg1"/>
              </a:solidFill>
              <a:latin typeface="Poppins Bold"/>
              <a:ea typeface="Poppins Bold"/>
              <a:cs typeface="Poppins Bold"/>
              <a:sym typeface="Poppins Bold"/>
              <a:hlinkClick r:id="rId7" tooltip="https://www.linkedin.com/in/mohamed-ashraf-the-knower/">
                <a:extLst>
                  <a:ext uri="{A12FA001-AC4F-418D-AE19-62706E023703}">
                    <ahyp:hlinkClr xmlns:ahyp="http://schemas.microsoft.com/office/drawing/2018/hyperlinkcolor" val="tx"/>
                  </a:ext>
                </a:extLst>
              </a:hlinkClick>
            </a:endParaRPr>
          </a:p>
        </p:txBody>
      </p:sp>
      <p:sp>
        <p:nvSpPr>
          <p:cNvPr id="43" name="TextBox 24">
            <a:extLst>
              <a:ext uri="{FF2B5EF4-FFF2-40B4-BE49-F238E27FC236}">
                <a16:creationId xmlns:a16="http://schemas.microsoft.com/office/drawing/2014/main" id="{1F9B501D-750A-07EE-6D74-45791DEA72DE}"/>
              </a:ext>
            </a:extLst>
          </p:cNvPr>
          <p:cNvSpPr txBox="1"/>
          <p:nvPr/>
        </p:nvSpPr>
        <p:spPr>
          <a:xfrm>
            <a:off x="10079959" y="5366330"/>
            <a:ext cx="1760965" cy="182294"/>
          </a:xfrm>
          <a:prstGeom prst="rect">
            <a:avLst/>
          </a:prstGeom>
        </p:spPr>
        <p:txBody>
          <a:bodyPr lIns="0" tIns="0" rIns="0" bIns="0" rtlCol="0" anchor="t">
            <a:spAutoFit/>
          </a:bodyPr>
          <a:lstStyle/>
          <a:p>
            <a:pPr algn="ctr">
              <a:lnSpc>
                <a:spcPts val="1482"/>
              </a:lnSpc>
            </a:pPr>
            <a:r>
              <a:rPr lang="en-US" sz="1058" spc="-21" dirty="0">
                <a:solidFill>
                  <a:srgbClr val="FDFDFD"/>
                </a:solidFill>
                <a:latin typeface="Poppins"/>
                <a:ea typeface="Poppins"/>
                <a:cs typeface="Poppins"/>
                <a:sym typeface="Poppins"/>
              </a:rPr>
              <a:t>Penetration Tester </a:t>
            </a:r>
          </a:p>
        </p:txBody>
      </p:sp>
      <p:pic>
        <p:nvPicPr>
          <p:cNvPr id="45" name="صورة 44" descr="صورة تحتوي على قصاصة فنية, الرسوم المتحركة, رسوم متحركة, فن&#10;&#10;تم إنشاء الوصف تلقائياً">
            <a:extLst>
              <a:ext uri="{FF2B5EF4-FFF2-40B4-BE49-F238E27FC236}">
                <a16:creationId xmlns:a16="http://schemas.microsoft.com/office/drawing/2014/main" id="{CE5E18F2-49A2-FF0C-C8EB-A981A3029B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0414" y="3626767"/>
            <a:ext cx="1069935" cy="1069935"/>
          </a:xfrm>
          <a:prstGeom prst="roundRect">
            <a:avLst>
              <a:gd name="adj" fmla="val 16667"/>
            </a:avLst>
          </a:prstGeom>
          <a:ln>
            <a:noFill/>
          </a:ln>
          <a:effectLst>
            <a:glow rad="63500">
              <a:schemeClr val="accent3">
                <a:satMod val="175000"/>
                <a:alpha val="40000"/>
              </a:schemeClr>
            </a:glow>
            <a:outerShdw blurRad="76200" dir="13500000" sy="23000" kx="1200000" algn="br" rotWithShape="0">
              <a:prstClr val="black">
                <a:alpha val="20000"/>
              </a:prstClr>
            </a:outerShdw>
            <a:reflection blurRad="6350" stA="50000" endA="300" endPos="55500" dist="50800" dir="5400000" sy="-100000" algn="bl" rotWithShape="0"/>
            <a:softEdge rad="635000"/>
          </a:effectLst>
          <a:scene3d>
            <a:camera prst="perspectiveHeroicExtremeRightFacing"/>
            <a:lightRig rig="contrasting" dir="t">
              <a:rot lat="0" lon="0" rev="4200000"/>
            </a:lightRig>
          </a:scene3d>
          <a:sp3d prstMaterial="plastic">
            <a:bevelT w="381000" h="114300" prst="relaxedInset"/>
            <a:contourClr>
              <a:srgbClr val="969696"/>
            </a:contourClr>
          </a:sp3d>
        </p:spPr>
      </p:pic>
      <p:pic>
        <p:nvPicPr>
          <p:cNvPr id="47" name="صورة 46" descr="صورة تحتوي على نص, الرسومات, الخط, شعار&#10;&#10;تم إنشاء الوصف تلقائياً">
            <a:extLst>
              <a:ext uri="{FF2B5EF4-FFF2-40B4-BE49-F238E27FC236}">
                <a16:creationId xmlns:a16="http://schemas.microsoft.com/office/drawing/2014/main" id="{84BD2D4B-1B7B-F4AE-8127-3D3565D410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82128" y="3767856"/>
            <a:ext cx="1170292" cy="1170292"/>
          </a:xfrm>
          <a:prstGeom prst="rect">
            <a:avLst/>
          </a:prstGeom>
          <a:effectLst>
            <a:outerShdw blurRad="76200" dir="13500000" sy="23000" kx="1200000" algn="br" rotWithShape="0">
              <a:prstClr val="black">
                <a:alpha val="20000"/>
              </a:prstClr>
            </a:outerShdw>
            <a:reflection blurRad="6350" stA="50000" endA="300" endPos="55500" dist="101600" dir="5400000" sy="-100000" algn="bl" rotWithShape="0"/>
            <a:softEdge rad="12700"/>
          </a:effectLst>
          <a:scene3d>
            <a:camera prst="perspectiveHeroicExtremeLeftFacing"/>
            <a:lightRig rig="threePt" dir="t"/>
          </a:scene3d>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عنصر نائب للصورة 9" descr="صورة تحتوي على نص, لعبة الكمبيوتر, التركيب الرقمي, برمجيات ألعاب الفيديو&#10;&#10;تم إنشاء الوصف تلقائياً">
            <a:extLst>
              <a:ext uri="{FF2B5EF4-FFF2-40B4-BE49-F238E27FC236}">
                <a16:creationId xmlns:a16="http://schemas.microsoft.com/office/drawing/2014/main" id="{CCF52286-9516-3E4A-9D31-65861AFA52E8}"/>
              </a:ext>
            </a:extLst>
          </p:cNvPr>
          <p:cNvPicPr>
            <a:picLocks noGrp="1" noChangeAspect="1"/>
          </p:cNvPicPr>
          <p:nvPr>
            <p:ph type="pic" sz="quarter" idx="10"/>
          </p:nvPr>
        </p:nvPicPr>
        <p:blipFill>
          <a:blip r:embed="rId2">
            <a:alphaModFix amt="70000"/>
            <a:extLst>
              <a:ext uri="{28A0092B-C50C-407E-A947-70E740481C1C}">
                <a14:useLocalDpi xmlns:a14="http://schemas.microsoft.com/office/drawing/2010/main" val="0"/>
              </a:ext>
            </a:extLst>
          </a:blip>
          <a:srcRect l="27778" r="27778"/>
          <a:stretch/>
        </p:blipFill>
        <p:spPr>
          <a:xfrm>
            <a:off x="59" y="0"/>
            <a:ext cx="12191882" cy="6858000"/>
          </a:xfrm>
          <a:noFill/>
        </p:spPr>
      </p:pic>
      <p:sp>
        <p:nvSpPr>
          <p:cNvPr id="7" name="Title 6">
            <a:extLst>
              <a:ext uri="{FF2B5EF4-FFF2-40B4-BE49-F238E27FC236}">
                <a16:creationId xmlns:a16="http://schemas.microsoft.com/office/drawing/2014/main" id="{4AB1CD4B-2C7F-1593-8E69-B7450F3DCAD6}"/>
              </a:ext>
            </a:extLst>
          </p:cNvPr>
          <p:cNvSpPr>
            <a:spLocks noGrp="1"/>
          </p:cNvSpPr>
          <p:nvPr>
            <p:ph type="ctrTitle"/>
          </p:nvPr>
        </p:nvSpPr>
        <p:spPr>
          <a:xfrm>
            <a:off x="898634" y="706651"/>
            <a:ext cx="10394731" cy="3802285"/>
          </a:xfrm>
        </p:spPr>
        <p:txBody>
          <a:bodyPr anchor="ctr">
            <a:normAutofit/>
          </a:bodyPr>
          <a:lstStyle/>
          <a:p>
            <a:r>
              <a:rPr lang="en-US" sz="9600" b="1" i="1" cap="none" spc="600" dirty="0">
                <a:ln>
                  <a:solidFill>
                    <a:schemeClr val="tx1"/>
                  </a:solidFill>
                </a:ln>
                <a:effectLst>
                  <a:outerShdw blurRad="60007" dist="310007" dir="7680000" sy="30000" kx="1300200" algn="ctr" rotWithShape="0">
                    <a:prstClr val="black">
                      <a:alpha val="32000"/>
                    </a:prstClr>
                  </a:outerShdw>
                </a:effectLst>
                <a:latin typeface="Gabriola" panose="04040605051002020D02" pitchFamily="82" charset="0"/>
                <a:cs typeface="DaunPenh" panose="020F0502020204030204" pitchFamily="2" charset="0"/>
              </a:rPr>
              <a:t>Thank You</a:t>
            </a:r>
          </a:p>
        </p:txBody>
      </p:sp>
    </p:spTree>
    <p:extLst>
      <p:ext uri="{BB962C8B-B14F-4D97-AF65-F5344CB8AC3E}">
        <p14:creationId xmlns:p14="http://schemas.microsoft.com/office/powerpoint/2010/main" val="218447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p:spPr>
        <p:txBody>
          <a:bodyPr anchor="ctr">
            <a:normAutofit/>
          </a:bodyPr>
          <a:lstStyle/>
          <a:p>
            <a:r>
              <a:rPr lang="en-US" dirty="0">
                <a:latin typeface="+mn-lt"/>
              </a:rPr>
              <a:t>Installation of Machine</a:t>
            </a:r>
          </a:p>
        </p:txBody>
      </p:sp>
      <p:pic>
        <p:nvPicPr>
          <p:cNvPr id="7" name="صورة 6" descr="A screenshot of a computer&#10;&#10;Description automatically generated">
            <a:extLst>
              <a:ext uri="{FF2B5EF4-FFF2-40B4-BE49-F238E27FC236}">
                <a16:creationId xmlns:a16="http://schemas.microsoft.com/office/drawing/2014/main" id="{1FF42771-B889-3549-6DEC-5EAE38B5DF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2692630"/>
            <a:ext cx="5212079" cy="2801490"/>
          </a:xfrm>
          <a:prstGeom prst="rect">
            <a:avLst/>
          </a:prstGeom>
          <a:noFill/>
          <a:ln>
            <a:noFill/>
          </a:ln>
          <a:effectLst>
            <a:outerShdw blurRad="190500" algn="tl" rotWithShape="0">
              <a:srgbClr val="000000">
                <a:alpha val="70000"/>
              </a:srgbClr>
            </a:outerShdw>
          </a:effectLst>
        </p:spPr>
      </p:pic>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5" y="2024780"/>
            <a:ext cx="4894006" cy="4137189"/>
          </a:xfrm>
        </p:spPr>
        <p:txBody>
          <a:bodyPr>
            <a:normAutofit/>
          </a:bodyPr>
          <a:lstStyle/>
          <a:p>
            <a:r>
              <a:rPr lang="en-US" dirty="0"/>
              <a:t>We should have VirtualBox or VMware to install on it the machine that it became the target and should download metasploitable from </a:t>
            </a:r>
            <a:r>
              <a:rPr lang="en-US" dirty="0" err="1"/>
              <a:t>VulnHub</a:t>
            </a:r>
            <a:r>
              <a:rPr lang="en-US" dirty="0"/>
              <a:t> and download the mirror version to apply the penetration testing phase.</a:t>
            </a:r>
          </a:p>
          <a:p>
            <a:r>
              <a:rPr lang="en-US" dirty="0"/>
              <a:t>  </a:t>
            </a:r>
          </a:p>
          <a:p>
            <a:endParaRPr lang="en-US" dirty="0"/>
          </a:p>
          <a:p>
            <a:r>
              <a:rPr lang="en-US" dirty="0"/>
              <a:t>After downloading this version, go extract the file to get the files.</a:t>
            </a:r>
          </a:p>
          <a:p>
            <a:r>
              <a:rPr lang="en-US" dirty="0"/>
              <a:t>After this Operation, we should open the VirtualBox or VMware to install and open the machine to work.</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type="title"/>
          </p:nvPr>
        </p:nvSpPr>
        <p:spPr>
          <a:xfrm>
            <a:off x="838200" y="365760"/>
            <a:ext cx="10515600" cy="1325880"/>
          </a:xfrm>
        </p:spPr>
        <p:txBody>
          <a:bodyPr vert="horz" lIns="91440" tIns="45720" rIns="91440" bIns="45720" rtlCol="0" anchor="ctr">
            <a:normAutofit/>
          </a:bodyPr>
          <a:lstStyle/>
          <a:p>
            <a:r>
              <a:rPr lang="en-US" sz="3000" cap="none" dirty="0">
                <a:latin typeface="+mn-lt"/>
              </a:rPr>
              <a:t>In Home Page , Enter Into “Open A Virtual Machine” And Go To The Path That The Machine Save In It And Open The “.</a:t>
            </a:r>
            <a:r>
              <a:rPr lang="en-US" sz="3000" cap="none" dirty="0" err="1">
                <a:latin typeface="+mn-lt"/>
              </a:rPr>
              <a:t>Vmdk</a:t>
            </a:r>
            <a:r>
              <a:rPr lang="en-US" sz="3000" cap="none" dirty="0">
                <a:latin typeface="+mn-lt"/>
              </a:rPr>
              <a:t>” Format.</a:t>
            </a:r>
          </a:p>
        </p:txBody>
      </p:sp>
      <p:pic>
        <p:nvPicPr>
          <p:cNvPr id="9" name="صورة 8" descr="صورة تحتوي على نص, لقطة شاشة, برمجيات, أيقونة الحاسوب&#10;&#10;تم إنشاء الوصف تلقائياً">
            <a:extLst>
              <a:ext uri="{FF2B5EF4-FFF2-40B4-BE49-F238E27FC236}">
                <a16:creationId xmlns:a16="http://schemas.microsoft.com/office/drawing/2014/main" id="{D2F2A552-12CC-DD7C-2252-D5B475CB4A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2627478"/>
            <a:ext cx="5212079" cy="2931794"/>
          </a:xfrm>
          <a:prstGeom prst="rect">
            <a:avLst/>
          </a:prstGeom>
          <a:noFill/>
          <a:ln>
            <a:noFill/>
          </a:ln>
          <a:effectLst>
            <a:outerShdw blurRad="190500" algn="tl" rotWithShape="0">
              <a:srgbClr val="000000">
                <a:alpha val="70000"/>
              </a:srgbClr>
            </a:outerShdw>
          </a:effectLst>
        </p:spPr>
      </p:pic>
      <p:pic>
        <p:nvPicPr>
          <p:cNvPr id="6" name="صورة 5" descr="صورة تحتوي على نص, لقطة شاشة, برمجيات, أيقونة الحاسوب&#10;&#10;تم إنشاء الوصف تلقائياً">
            <a:extLst>
              <a:ext uri="{FF2B5EF4-FFF2-40B4-BE49-F238E27FC236}">
                <a16:creationId xmlns:a16="http://schemas.microsoft.com/office/drawing/2014/main" id="{34A766A4-84F1-4D40-BD6D-C7B720DA52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9795" y="2716935"/>
            <a:ext cx="4894006" cy="2752878"/>
          </a:xfrm>
          <a:prstGeom prst="rect">
            <a:avLst/>
          </a:prstGeom>
          <a:noFill/>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49597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type="title"/>
          </p:nvPr>
        </p:nvSpPr>
        <p:spPr>
          <a:xfrm>
            <a:off x="322634" y="239300"/>
            <a:ext cx="10515601" cy="1706231"/>
          </a:xfrm>
        </p:spPr>
        <p:txBody>
          <a:bodyPr vert="horz" lIns="91440" tIns="45720" rIns="91440" bIns="45720" rtlCol="0" anchor="ctr">
            <a:normAutofit fontScale="90000"/>
          </a:bodyPr>
          <a:lstStyle/>
          <a:p>
            <a:pPr algn="l"/>
            <a:r>
              <a:rPr lang="en-US" sz="3000" cap="none" dirty="0">
                <a:latin typeface="+mn-lt"/>
              </a:rPr>
              <a:t>We Successfully Install The Machine And Now We Start To Work On It.</a:t>
            </a:r>
            <a:br>
              <a:rPr lang="en-US" sz="3000" cap="none" dirty="0">
                <a:latin typeface="+mn-lt"/>
              </a:rPr>
            </a:br>
            <a:r>
              <a:rPr lang="en-US" sz="3000" cap="none" dirty="0">
                <a:latin typeface="+mn-lt"/>
              </a:rPr>
              <a:t>We Should Open The Machine And Discovery It To Understand What Is It.</a:t>
            </a:r>
          </a:p>
        </p:txBody>
      </p:sp>
      <p:pic>
        <p:nvPicPr>
          <p:cNvPr id="2" name="صورة 1" descr="A screenshot of a computer&#10;&#10;Description automatically generated">
            <a:extLst>
              <a:ext uri="{FF2B5EF4-FFF2-40B4-BE49-F238E27FC236}">
                <a16:creationId xmlns:a16="http://schemas.microsoft.com/office/drawing/2014/main" id="{FEE2BB50-BFD0-328C-8F85-A23187C5EF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910" y="2234018"/>
            <a:ext cx="5943600" cy="3343275"/>
          </a:xfrm>
          <a:prstGeom prst="rect">
            <a:avLst/>
          </a:prstGeom>
          <a:ln>
            <a:noFill/>
          </a:ln>
          <a:effectLst>
            <a:outerShdw blurRad="190500" algn="tl" rotWithShape="0">
              <a:srgbClr val="000000">
                <a:alpha val="70000"/>
              </a:srgbClr>
            </a:outerShdw>
          </a:effectLst>
        </p:spPr>
      </p:pic>
      <p:sp>
        <p:nvSpPr>
          <p:cNvPr id="22" name="Content Placeholder 2">
            <a:extLst>
              <a:ext uri="{FF2B5EF4-FFF2-40B4-BE49-F238E27FC236}">
                <a16:creationId xmlns:a16="http://schemas.microsoft.com/office/drawing/2014/main" id="{4CF79818-741E-833E-A43C-59A1A0A01DEE}"/>
              </a:ext>
            </a:extLst>
          </p:cNvPr>
          <p:cNvSpPr txBox="1">
            <a:spLocks/>
          </p:cNvSpPr>
          <p:nvPr/>
        </p:nvSpPr>
        <p:spPr>
          <a:xfrm>
            <a:off x="6750996" y="1945531"/>
            <a:ext cx="4813569" cy="4056434"/>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l"/>
            <a:r>
              <a:rPr lang="en-US" sz="2000" cap="none" dirty="0">
                <a:latin typeface="+mn-lt"/>
                <a:cs typeface="Arial" panose="020B0604020202020204" pitchFamily="34" charset="0"/>
              </a:rPr>
              <a:t>Once Opened, It Asks For A Login, And It Might Be Difficult, But The Credentials (</a:t>
            </a:r>
            <a:r>
              <a:rPr lang="en-US" sz="2000" cap="none" dirty="0" err="1">
                <a:latin typeface="+mn-lt"/>
                <a:cs typeface="Arial" panose="020B0604020202020204" pitchFamily="34" charset="0"/>
              </a:rPr>
              <a:t>Msfadmin</a:t>
            </a:r>
            <a:r>
              <a:rPr lang="en-US" sz="2000" cap="none" dirty="0">
                <a:latin typeface="+mn-lt"/>
                <a:cs typeface="Arial" panose="020B0604020202020204" pitchFamily="34" charset="0"/>
              </a:rPr>
              <a:t>/</a:t>
            </a:r>
            <a:r>
              <a:rPr lang="en-US" sz="2000" cap="none" dirty="0" err="1">
                <a:latin typeface="+mn-lt"/>
                <a:cs typeface="Arial" panose="020B0604020202020204" pitchFamily="34" charset="0"/>
              </a:rPr>
              <a:t>Msfadmin</a:t>
            </a:r>
            <a:r>
              <a:rPr lang="en-US" sz="2000" cap="none" dirty="0">
                <a:latin typeface="+mn-lt"/>
                <a:cs typeface="Arial" panose="020B0604020202020204" pitchFamily="34" charset="0"/>
              </a:rPr>
              <a:t>) Are Provided In The Last Line, And We Must Take These Credentials And Log In With Them So That We Can Deal With The Machine, And Also So That The Machine Can Take An IP Address And Appear On The Internet, And Thus I Can Carry Out The Penetration Testing Phases With Ease.</a:t>
            </a:r>
          </a:p>
        </p:txBody>
      </p:sp>
    </p:spTree>
    <p:extLst>
      <p:ext uri="{BB962C8B-B14F-4D97-AF65-F5344CB8AC3E}">
        <p14:creationId xmlns:p14="http://schemas.microsoft.com/office/powerpoint/2010/main" val="3554550146"/>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{2ADE9D8B-A4EE-46E8-86CE-6DEF3725EBF4}tf55661986_win32</Template>
  <TotalTime>247</TotalTime>
  <Words>3382</Words>
  <Application>Microsoft Office PowerPoint</Application>
  <PresentationFormat>شاشة عريضة</PresentationFormat>
  <Paragraphs>301</Paragraphs>
  <Slides>65</Slides>
  <Notes>18</Notes>
  <HiddenSlides>0</HiddenSlides>
  <MMClips>0</MMClips>
  <ScaleCrop>false</ScaleCrop>
  <HeadingPairs>
    <vt:vector size="6" baseType="variant">
      <vt:variant>
        <vt:lpstr>الخطوط المستخدمة</vt:lpstr>
      </vt:variant>
      <vt:variant>
        <vt:i4>13</vt:i4>
      </vt:variant>
      <vt:variant>
        <vt:lpstr>نسق</vt:lpstr>
      </vt:variant>
      <vt:variant>
        <vt:i4>1</vt:i4>
      </vt:variant>
      <vt:variant>
        <vt:lpstr>عناوين الشرائح</vt:lpstr>
      </vt:variant>
      <vt:variant>
        <vt:i4>65</vt:i4>
      </vt:variant>
    </vt:vector>
  </HeadingPairs>
  <TitlesOfParts>
    <vt:vector size="79" baseType="lpstr">
      <vt:lpstr>Aptos</vt:lpstr>
      <vt:lpstr>Arial</vt:lpstr>
      <vt:lpstr>Calibri</vt:lpstr>
      <vt:lpstr>Calibri Light</vt:lpstr>
      <vt:lpstr>Gabriola</vt:lpstr>
      <vt:lpstr>Open Sans Extra Bold</vt:lpstr>
      <vt:lpstr>Poppins</vt:lpstr>
      <vt:lpstr>Poppins Bold</vt:lpstr>
      <vt:lpstr>Seaford</vt:lpstr>
      <vt:lpstr>Symbol</vt:lpstr>
      <vt:lpstr>Times New Roman</vt:lpstr>
      <vt:lpstr>var(--artdeco-reset-typography-font-family-sans)</vt:lpstr>
      <vt:lpstr>Wingdings</vt:lpstr>
      <vt:lpstr>Custom</vt:lpstr>
      <vt:lpstr>Penetration Testing Report (Metasploitable2)</vt:lpstr>
      <vt:lpstr>AGENDA</vt:lpstr>
      <vt:lpstr>A Vulnerability Assessment And Penetration Test Were Conducted On One Domain Metasploitable 2 To Determine Its Exposure To A Targeted Cyber-attack. All Tests Were Conducted In A Manner That Simulated A Malicious Attacker Engaged In A Cyber-attack Against Metasploitable 2 With The Following Goals,  • Identify Whether A Remote Attacker Can Penetrate Defenses Of Metasploitable 2.  • Determine The Impact Of A Security Breach Of Confidentiality And Integrity Of The  Private Data Of The System, Availability Of Information Systems Of Metasploitable 2 And Internal Infrastructure.  Security Vulnerabilities That Might Give A Remote Attacker Unauthorized Access To Sensitive Data Have Been Identified And Exploited </vt:lpstr>
      <vt:lpstr>Scope</vt:lpstr>
      <vt:lpstr>The Vulnerabilities That It Is Discovered</vt:lpstr>
      <vt:lpstr>عرض تقديمي في PowerPoint</vt:lpstr>
      <vt:lpstr>Installation of Machine</vt:lpstr>
      <vt:lpstr>In Home Page , Enter Into “Open A Virtual Machine” And Go To The Path That The Machine Save In It And Open The “.Vmdk” Format.</vt:lpstr>
      <vt:lpstr>We Successfully Install The Machine And Now We Start To Work On It. We Should Open The Machine And Discovery It To Understand What Is It.</vt:lpstr>
      <vt:lpstr>Once The Machine Is Opened, We Can Go To Kali Linux To Start Working. </vt:lpstr>
      <vt:lpstr>It Is The Recon. To The Target</vt:lpstr>
      <vt:lpstr>To Know The IP Address Of The Machine, We Enter The “Ifconfig “Command To Show The IP To Help Us To Make Scanning And Another Operation.</vt:lpstr>
      <vt:lpstr>عرض تقديمي في PowerPoint</vt:lpstr>
      <vt:lpstr>After Find The Vulnerability , You Should Assess It To Determine Which It</vt:lpstr>
      <vt:lpstr>عرض تقديمي في PowerPoint</vt:lpstr>
      <vt:lpstr>عرض تقديمي في PowerPoint</vt:lpstr>
      <vt:lpstr>عرض تقديمي في PowerPoint</vt:lpstr>
      <vt:lpstr>After That Assessment, We Found That There Are More Than 60 Vulnerabilities Between Info, Low, Medium, High And Critical.  So, In The Exploitation Phase-in The First- We Focus On Critical Vulnerability And Go To High And So On. And We Found That Critical Vulnerabilities Make More Damage In The System So We Try To Exploit Those Vulnerabilities To Show How This Damage Can Occur, And We Try To Find The Mitigation Of Each Vulnerability To Fix This Issue That It Is Caused.</vt:lpstr>
      <vt:lpstr>To Prove Of The Presence Vulnerability</vt:lpstr>
      <vt:lpstr>In This Phase, We Try To Exploit Each Ports That See In The Scanning Phase. In The Following, We Show The Vulnerability And Its Exploitation Of This. </vt:lpstr>
      <vt:lpstr>1.SMTP On Port 25/Tcp</vt:lpstr>
      <vt:lpstr>عرض تقديمي في PowerPoint</vt:lpstr>
      <vt:lpstr>عرض تقديمي في PowerPoint</vt:lpstr>
      <vt:lpstr>Mitigation</vt:lpstr>
      <vt:lpstr>2.HTTP On Port 80/Tcp:</vt:lpstr>
      <vt:lpstr>عرض تقديمي في PowerPoint</vt:lpstr>
      <vt:lpstr>عرض تقديمي في PowerPoint</vt:lpstr>
      <vt:lpstr>عرض تقديمي في PowerPoint</vt:lpstr>
      <vt:lpstr>Mitigation</vt:lpstr>
      <vt:lpstr>3.vnc on port 5900/tcp:</vt:lpstr>
      <vt:lpstr>عرض تقديمي في PowerPoint</vt:lpstr>
      <vt:lpstr>Mitigation</vt:lpstr>
      <vt:lpstr>4. MYSQL On Port 3306/Tcp:</vt:lpstr>
      <vt:lpstr>عرض تقديمي في PowerPoint</vt:lpstr>
      <vt:lpstr>عرض تقديمي في PowerPoint</vt:lpstr>
      <vt:lpstr>Mitigation</vt:lpstr>
      <vt:lpstr>5. Postgresql On Port 5432/Tcp:</vt:lpstr>
      <vt:lpstr>عرض تقديمي في PowerPoint</vt:lpstr>
      <vt:lpstr>Mitigation</vt:lpstr>
      <vt:lpstr>6.Ftp On Port 21/Tcp:</vt:lpstr>
      <vt:lpstr>عرض تقديمي في PowerPoint</vt:lpstr>
      <vt:lpstr>Mitigation</vt:lpstr>
      <vt:lpstr>7.SSH On Port 22/Tcp:</vt:lpstr>
      <vt:lpstr>عرض تقديمي في PowerPoint</vt:lpstr>
      <vt:lpstr>Mitigation</vt:lpstr>
      <vt:lpstr>8. Telnet On Port 23/Tcp:</vt:lpstr>
      <vt:lpstr>عرض تقديمي في PowerPoint</vt:lpstr>
      <vt:lpstr>Mitigation</vt:lpstr>
      <vt:lpstr>9.Apache Tomcat Default Credentials Port 8180:</vt:lpstr>
      <vt:lpstr>عرض تقديمي في PowerPoint</vt:lpstr>
      <vt:lpstr>عرض تقديمي في PowerPoint</vt:lpstr>
      <vt:lpstr>Mitigation</vt:lpstr>
      <vt:lpstr>10. Samba Smbd 3.X On Port 139:</vt:lpstr>
      <vt:lpstr>عرض تقديمي في PowerPoint</vt:lpstr>
      <vt:lpstr>Mitigation</vt:lpstr>
      <vt:lpstr>11. Java RMI (Remote Method Invocation) Server:</vt:lpstr>
      <vt:lpstr>عرض تقديمي في PowerPoint</vt:lpstr>
      <vt:lpstr>Mitigation</vt:lpstr>
      <vt:lpstr>12. Detected Backdoor In IRC On Port 6667 (Not Exploited):</vt:lpstr>
      <vt:lpstr>عرض تقديمي في PowerPoint</vt:lpstr>
      <vt:lpstr>13. Bind Shell On Port 1524/TCP:</vt:lpstr>
      <vt:lpstr>Mitigation</vt:lpstr>
      <vt:lpstr>Conclusion</vt:lpstr>
      <vt:lpstr>عرض تقديمي في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shady mohamed</dc:creator>
  <cp:lastModifiedBy>shady mohamed</cp:lastModifiedBy>
  <cp:revision>5</cp:revision>
  <dcterms:created xsi:type="dcterms:W3CDTF">2024-11-20T00:44:07Z</dcterms:created>
  <dcterms:modified xsi:type="dcterms:W3CDTF">2024-11-25T16:26:06Z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